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4"/>
  </p:notesMasterIdLst>
  <p:handoutMasterIdLst>
    <p:handoutMasterId r:id="rId65"/>
  </p:handoutMasterIdLst>
  <p:sldIdLst>
    <p:sldId id="258" r:id="rId2"/>
    <p:sldId id="280" r:id="rId3"/>
    <p:sldId id="262" r:id="rId4"/>
    <p:sldId id="284" r:id="rId5"/>
    <p:sldId id="321" r:id="rId6"/>
    <p:sldId id="267" r:id="rId7"/>
    <p:sldId id="307" r:id="rId8"/>
    <p:sldId id="286" r:id="rId9"/>
    <p:sldId id="269" r:id="rId10"/>
    <p:sldId id="289" r:id="rId11"/>
    <p:sldId id="290" r:id="rId12"/>
    <p:sldId id="291" r:id="rId13"/>
    <p:sldId id="275" r:id="rId14"/>
    <p:sldId id="276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8" r:id="rId28"/>
    <p:sldId id="306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320" r:id="rId39"/>
    <p:sldId id="318" r:id="rId40"/>
    <p:sldId id="319" r:id="rId41"/>
    <p:sldId id="322" r:id="rId42"/>
    <p:sldId id="263" r:id="rId43"/>
    <p:sldId id="288" r:id="rId44"/>
    <p:sldId id="277" r:id="rId45"/>
    <p:sldId id="270" r:id="rId46"/>
    <p:sldId id="271" r:id="rId47"/>
    <p:sldId id="272" r:id="rId48"/>
    <p:sldId id="256" r:id="rId49"/>
    <p:sldId id="281" r:id="rId50"/>
    <p:sldId id="282" r:id="rId51"/>
    <p:sldId id="260" r:id="rId52"/>
    <p:sldId id="279" r:id="rId53"/>
    <p:sldId id="257" r:id="rId54"/>
    <p:sldId id="283" r:id="rId55"/>
    <p:sldId id="273" r:id="rId56"/>
    <p:sldId id="264" r:id="rId57"/>
    <p:sldId id="285" r:id="rId58"/>
    <p:sldId id="266" r:id="rId59"/>
    <p:sldId id="287" r:id="rId60"/>
    <p:sldId id="268" r:id="rId61"/>
    <p:sldId id="292" r:id="rId62"/>
    <p:sldId id="293" r:id="rId63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F5F5F"/>
    <a:srgbClr val="3F3F3F"/>
    <a:srgbClr val="414042"/>
    <a:srgbClr val="B3B3B3"/>
    <a:srgbClr val="FDD9B3"/>
    <a:srgbClr val="EE463B"/>
    <a:srgbClr val="F37500"/>
    <a:srgbClr val="90B6E1"/>
    <a:srgbClr val="EFC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94291" autoAdjust="0"/>
  </p:normalViewPr>
  <p:slideViewPr>
    <p:cSldViewPr snapToObjects="1" showGuides="1">
      <p:cViewPr varScale="1">
        <p:scale>
          <a:sx n="119" d="100"/>
          <a:sy n="119" d="100"/>
        </p:scale>
        <p:origin x="1620" y="102"/>
      </p:cViewPr>
      <p:guideLst/>
    </p:cSldViewPr>
  </p:slideViewPr>
  <p:outlineViewPr>
    <p:cViewPr>
      <p:scale>
        <a:sx n="33" d="100"/>
        <a:sy n="33" d="100"/>
      </p:scale>
      <p:origin x="0" y="-119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82" d="100"/>
          <a:sy n="82" d="100"/>
        </p:scale>
        <p:origin x="4258" y="42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 8"/>
          <p:cNvGrpSpPr/>
          <p:nvPr/>
        </p:nvGrpSpPr>
        <p:grpSpPr>
          <a:xfrm>
            <a:off x="4899511" y="8583306"/>
            <a:ext cx="1733628" cy="437116"/>
            <a:chOff x="6477637" y="6176011"/>
            <a:chExt cx="2180865" cy="549882"/>
          </a:xfrm>
        </p:grpSpPr>
        <p:cxnSp>
          <p:nvCxnSpPr>
            <p:cNvPr id="13" name="Rak 12"/>
            <p:cNvCxnSpPr/>
            <p:nvPr userDrawn="1"/>
          </p:nvCxnSpPr>
          <p:spPr>
            <a:xfrm>
              <a:off x="6477637" y="6176011"/>
              <a:ext cx="2180865" cy="1"/>
            </a:xfrm>
            <a:prstGeom prst="line">
              <a:avLst/>
            </a:prstGeom>
            <a:ln w="19050">
              <a:solidFill>
                <a:srgbClr val="0E10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564" y="6373234"/>
              <a:ext cx="1273161" cy="352659"/>
            </a:xfrm>
            <a:prstGeom prst="rect">
              <a:avLst/>
            </a:prstGeom>
          </p:spPr>
        </p:pic>
      </p:grpSp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1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5B8D1-1460-437F-8372-55E4C3E71CFC}" type="datetime4">
              <a:rPr lang="en-US" sz="1100" i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September 11, 2019</a:t>
            </a:fld>
            <a:endParaRPr lang="en-US" sz="11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1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072580" y="8688542"/>
            <a:ext cx="71284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5DE8AF32-E0C3-4BC2-ABD9-DCD00BA1B99A}" type="slidenum">
              <a:rPr lang="en-US" sz="1100" i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ctr"/>
              <a:t>‹#›</a:t>
            </a:fld>
            <a:endParaRPr lang="en-US" sz="11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38359"/>
      </p:ext>
    </p:extLst>
  </p:cSld>
  <p:clrMap bg1="lt1" tx1="dk1" bg2="lt2" tx2="dk2" accent1="accent1" accent2="accent2" accent3="accent3" accent4="accent4" accent5="accent5" accent6="accent6" hlink="hlink" folHlink="folHlink"/>
  <p:hf hdr="0" ftr="0"/>
  <p:extLst>
    <p:ext uri="{56416CCD-93CA-4268-BC5B-53C4BB910035}">
      <p15:sldGuideLst xmlns:p15="http://schemas.microsoft.com/office/powerpoint/2012/main">
        <p15:guide id="2" pos="418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8E7FE8D-B18B-49FA-A002-4F145EC18515}" type="datetime4">
              <a:rPr lang="en-US" noProof="0" smtClean="0"/>
              <a:t>September 11, 2019</a:t>
            </a:fld>
            <a:endParaRPr lang="en-US" noProof="0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08025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044142"/>
            <a:ext cx="5486400" cy="43802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add notes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102076" y="8685213"/>
            <a:ext cx="673512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1C5E4C2-300A-4881-B7B2-16F90990E1F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7" name="Grupp 16"/>
          <p:cNvGrpSpPr/>
          <p:nvPr/>
        </p:nvGrpSpPr>
        <p:grpSpPr>
          <a:xfrm>
            <a:off x="4899511" y="8583306"/>
            <a:ext cx="1733628" cy="437116"/>
            <a:chOff x="6477637" y="6176011"/>
            <a:chExt cx="2180865" cy="549882"/>
          </a:xfrm>
        </p:grpSpPr>
        <p:cxnSp>
          <p:nvCxnSpPr>
            <p:cNvPr id="18" name="Rak 17"/>
            <p:cNvCxnSpPr/>
            <p:nvPr userDrawn="1"/>
          </p:nvCxnSpPr>
          <p:spPr>
            <a:xfrm>
              <a:off x="6477637" y="6176011"/>
              <a:ext cx="2180865" cy="1"/>
            </a:xfrm>
            <a:prstGeom prst="line">
              <a:avLst/>
            </a:prstGeom>
            <a:ln w="19050">
              <a:solidFill>
                <a:srgbClr val="0E10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Bildobjekt 1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564" y="6373234"/>
              <a:ext cx="1273161" cy="352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1524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buClrTx/>
      <a:defRPr sz="1200" kern="1200" baseline="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54013" indent="-171450" algn="l" defTabSz="914400" rtl="0" eaLnBrk="1" latinLnBrk="0" hangingPunct="1">
      <a:buClrTx/>
      <a:buFont typeface="Arial" panose="020B0604020202020204" pitchFamily="34" charset="0"/>
      <a:buChar char="•"/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34988" indent="-171450" algn="l" defTabSz="914400" rtl="0" eaLnBrk="1" latinLnBrk="0" hangingPunct="1">
      <a:buClr>
        <a:srgbClr val="5F5F5F"/>
      </a:buClr>
      <a:buFont typeface="Arial" panose="020B0604020202020204" pitchFamily="34" charset="0"/>
      <a:buChar char="•"/>
      <a:defRPr sz="1100" kern="1200">
        <a:solidFill>
          <a:srgbClr val="5F5F5F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7BBD32-E652-4B9C-8C4C-5D70DF984722}" type="datetime4">
              <a:rPr lang="en-US" noProof="0" smtClean="0"/>
              <a:t>September 11, 2019</a:t>
            </a:fld>
            <a:endParaRPr lang="en-US" noProof="0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816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 Orang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 12"/>
          <p:cNvGrpSpPr/>
          <p:nvPr userDrawn="1"/>
        </p:nvGrpSpPr>
        <p:grpSpPr>
          <a:xfrm>
            <a:off x="0" y="3425"/>
            <a:ext cx="9144000" cy="6851149"/>
            <a:chOff x="0" y="3425"/>
            <a:chExt cx="9144000" cy="6851149"/>
          </a:xfrm>
        </p:grpSpPr>
        <p:pic>
          <p:nvPicPr>
            <p:cNvPr id="12" name="Bildobjekt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5"/>
              <a:ext cx="9144000" cy="6851149"/>
            </a:xfrm>
            <a:prstGeom prst="rect">
              <a:avLst/>
            </a:prstGeom>
          </p:spPr>
        </p:pic>
        <p:pic>
          <p:nvPicPr>
            <p:cNvPr id="11" name="Bildobjekt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09" y="691895"/>
              <a:ext cx="2596901" cy="7193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67824" y="1902305"/>
            <a:ext cx="6452441" cy="1382680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5528" y="3537012"/>
            <a:ext cx="5307614" cy="475034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 dirty="0"/>
              <a:t>Click to edit name</a:t>
            </a:r>
          </a:p>
        </p:txBody>
      </p:sp>
      <p:sp>
        <p:nvSpPr>
          <p:cNvPr id="8" name="Platshållare för text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5528" y="3971943"/>
            <a:ext cx="5307614" cy="367233"/>
          </a:xfrm>
        </p:spPr>
        <p:txBody>
          <a:bodyPr anchor="t" anchorCtr="0">
            <a:noAutofit/>
          </a:bodyPr>
          <a:lstStyle>
            <a:lvl1pPr marL="0" indent="0" algn="l">
              <a:buFontTx/>
              <a:buNone/>
              <a:defRPr sz="16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430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piece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3297" y="1375576"/>
            <a:ext cx="4015650" cy="4696612"/>
          </a:xfrm>
        </p:spPr>
        <p:txBody>
          <a:bodyPr/>
          <a:lstStyle>
            <a:lvl1pPr>
              <a:defRPr sz="2200"/>
            </a:lvl1pPr>
            <a:lvl2pPr marL="547688" indent="-228600">
              <a:defRPr sz="1800">
                <a:solidFill>
                  <a:srgbClr val="5F5F5F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5740" y="1375576"/>
            <a:ext cx="4004871" cy="4696612"/>
          </a:xfrm>
        </p:spPr>
        <p:txBody>
          <a:bodyPr/>
          <a:lstStyle>
            <a:lvl1pPr>
              <a:defRPr sz="2200"/>
            </a:lvl1pPr>
            <a:lvl2pPr marL="555625" indent="-228600">
              <a:defRPr sz="1800">
                <a:solidFill>
                  <a:srgbClr val="5F5F5F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479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296" y="1375593"/>
            <a:ext cx="4009401" cy="4696585"/>
          </a:xfrm>
        </p:spPr>
        <p:txBody>
          <a:bodyPr/>
          <a:lstStyle>
            <a:lvl1pPr>
              <a:defRPr sz="2200"/>
            </a:lvl1pPr>
            <a:lvl2pPr marL="547688" indent="-228600">
              <a:defRPr sz="180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 hasCustomPrompt="1"/>
          </p:nvPr>
        </p:nvSpPr>
        <p:spPr>
          <a:xfrm>
            <a:off x="4608005" y="1375424"/>
            <a:ext cx="4041887" cy="469676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graph</a:t>
            </a:r>
          </a:p>
        </p:txBody>
      </p:sp>
    </p:spTree>
    <p:extLst>
      <p:ext uri="{BB962C8B-B14F-4D97-AF65-F5344CB8AC3E}">
        <p14:creationId xmlns:p14="http://schemas.microsoft.com/office/powerpoint/2010/main" val="145076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88025" y="1373287"/>
            <a:ext cx="3861867" cy="4698379"/>
          </a:xfrm>
        </p:spPr>
        <p:txBody>
          <a:bodyPr/>
          <a:lstStyle>
            <a:lvl1pPr>
              <a:defRPr sz="2200"/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 hasCustomPrompt="1"/>
          </p:nvPr>
        </p:nvSpPr>
        <p:spPr>
          <a:xfrm>
            <a:off x="469324" y="1373630"/>
            <a:ext cx="4264695" cy="469855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graph</a:t>
            </a:r>
          </a:p>
        </p:txBody>
      </p:sp>
    </p:spTree>
    <p:extLst>
      <p:ext uri="{BB962C8B-B14F-4D97-AF65-F5344CB8AC3E}">
        <p14:creationId xmlns:p14="http://schemas.microsoft.com/office/powerpoint/2010/main" val="1676858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250" y="433644"/>
            <a:ext cx="8183037" cy="86739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1061" y="1186144"/>
            <a:ext cx="4052198" cy="599672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7413" y="1888498"/>
            <a:ext cx="4052198" cy="4183690"/>
          </a:xfrm>
        </p:spPr>
        <p:txBody>
          <a:bodyPr/>
          <a:lstStyle>
            <a:lvl1pPr>
              <a:defRPr sz="2000"/>
            </a:lvl1pPr>
            <a:lvl2pPr>
              <a:defRPr sz="1600">
                <a:solidFill>
                  <a:srgbClr val="5F5F5F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10549" y="1187896"/>
            <a:ext cx="4037718" cy="599672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10549" y="1888498"/>
            <a:ext cx="4037718" cy="4183690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1533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 text with subtitl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075" y="426499"/>
            <a:ext cx="8179277" cy="437502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9009" y="1364455"/>
            <a:ext cx="3983990" cy="41219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9009" y="1757824"/>
            <a:ext cx="3983990" cy="4314364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400">
                <a:solidFill>
                  <a:srgbClr val="00000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2923" y="1364455"/>
            <a:ext cx="4014256" cy="41219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2923" y="1757824"/>
            <a:ext cx="4014256" cy="4314364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400">
                <a:solidFill>
                  <a:srgbClr val="00000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4" y="853831"/>
            <a:ext cx="8179277" cy="449970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3405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075" y="426499"/>
            <a:ext cx="8179277" cy="437502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9009" y="966344"/>
            <a:ext cx="3983990" cy="41219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9009" y="1379764"/>
            <a:ext cx="3983990" cy="4692424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400">
                <a:solidFill>
                  <a:srgbClr val="00000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2923" y="966344"/>
            <a:ext cx="4014256" cy="41219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2923" y="1379764"/>
            <a:ext cx="4014256" cy="4692424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400">
                <a:solidFill>
                  <a:srgbClr val="00000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92716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with subtitle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61719" y="1247107"/>
            <a:ext cx="2463943" cy="5173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for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075" y="426499"/>
            <a:ext cx="8179277" cy="437502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9660" y="1247107"/>
            <a:ext cx="2467820" cy="5173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for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4745" y="1772112"/>
            <a:ext cx="2461473" cy="430007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200">
                <a:solidFill>
                  <a:srgbClr val="3F3F3F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362508" y="1772112"/>
            <a:ext cx="2463154" cy="430007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200">
                <a:solidFill>
                  <a:srgbClr val="3F3F3F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4" y="856856"/>
            <a:ext cx="8179277" cy="449970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65273" y="1772112"/>
            <a:ext cx="2478943" cy="4300075"/>
          </a:xfrm>
        </p:spPr>
        <p:txBody>
          <a:bodyPr/>
          <a:lstStyle>
            <a:lvl1pPr marL="0" indent="0">
              <a:buNone/>
              <a:defRPr sz="1200">
                <a:solidFill>
                  <a:srgbClr val="3F3F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6" name="Platshållare för text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64275" y="1246848"/>
            <a:ext cx="2480099" cy="5176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Click for subtitle</a:t>
            </a:r>
          </a:p>
        </p:txBody>
      </p:sp>
      <p:cxnSp>
        <p:nvCxnSpPr>
          <p:cNvPr id="33" name="Rak 32"/>
          <p:cNvCxnSpPr/>
          <p:nvPr userDrawn="1"/>
        </p:nvCxnSpPr>
        <p:spPr>
          <a:xfrm>
            <a:off x="3367690" y="6177696"/>
            <a:ext cx="24579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k 33"/>
          <p:cNvCxnSpPr/>
          <p:nvPr userDrawn="1"/>
        </p:nvCxnSpPr>
        <p:spPr>
          <a:xfrm>
            <a:off x="6183369" y="6177420"/>
            <a:ext cx="24745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ak 34"/>
          <p:cNvCxnSpPr/>
          <p:nvPr userDrawn="1"/>
        </p:nvCxnSpPr>
        <p:spPr>
          <a:xfrm>
            <a:off x="569508" y="6177420"/>
            <a:ext cx="24579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objekt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64" y="6373234"/>
            <a:ext cx="1273161" cy="3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61719" y="856095"/>
            <a:ext cx="2463943" cy="5173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for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075" y="426499"/>
            <a:ext cx="8179277" cy="437502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9660" y="856095"/>
            <a:ext cx="2467820" cy="5173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for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4745" y="1381100"/>
            <a:ext cx="2461473" cy="4691088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200">
                <a:solidFill>
                  <a:srgbClr val="3F3F3F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362508" y="1381100"/>
            <a:ext cx="2463154" cy="4691088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200">
                <a:solidFill>
                  <a:srgbClr val="3F3F3F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65273" y="1381100"/>
            <a:ext cx="2478943" cy="4691088"/>
          </a:xfrm>
        </p:spPr>
        <p:txBody>
          <a:bodyPr/>
          <a:lstStyle>
            <a:lvl1pPr marL="0" indent="0">
              <a:buNone/>
              <a:defRPr sz="1200">
                <a:solidFill>
                  <a:srgbClr val="3F3F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6" name="Platshållare för text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64275" y="855836"/>
            <a:ext cx="2480099" cy="5176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Click for subtitle</a:t>
            </a:r>
          </a:p>
        </p:txBody>
      </p:sp>
      <p:cxnSp>
        <p:nvCxnSpPr>
          <p:cNvPr id="33" name="Rak 32"/>
          <p:cNvCxnSpPr/>
          <p:nvPr userDrawn="1"/>
        </p:nvCxnSpPr>
        <p:spPr>
          <a:xfrm>
            <a:off x="3367690" y="6177696"/>
            <a:ext cx="24579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k 33"/>
          <p:cNvCxnSpPr/>
          <p:nvPr userDrawn="1"/>
        </p:nvCxnSpPr>
        <p:spPr>
          <a:xfrm>
            <a:off x="6183369" y="6177420"/>
            <a:ext cx="24745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ak 34"/>
          <p:cNvCxnSpPr/>
          <p:nvPr userDrawn="1"/>
        </p:nvCxnSpPr>
        <p:spPr>
          <a:xfrm>
            <a:off x="569508" y="6177420"/>
            <a:ext cx="24579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Bildobjekt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64" y="6373234"/>
            <a:ext cx="1273161" cy="3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95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ly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03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154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9" y="691895"/>
            <a:ext cx="2596901" cy="719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70944" y="1902305"/>
            <a:ext cx="6452441" cy="1382680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8648" y="3537012"/>
            <a:ext cx="5307614" cy="475034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 dirty="0"/>
              <a:t>Click to edit name</a:t>
            </a:r>
          </a:p>
        </p:txBody>
      </p:sp>
      <p:sp>
        <p:nvSpPr>
          <p:cNvPr id="8" name="Platshållare för text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8648" y="3971943"/>
            <a:ext cx="5307614" cy="367233"/>
          </a:xfrm>
        </p:spPr>
        <p:txBody>
          <a:bodyPr anchor="t" anchorCtr="0">
            <a:noAutofit/>
          </a:bodyPr>
          <a:lstStyle>
            <a:lvl1pPr marL="0" indent="0" algn="l">
              <a:buFontTx/>
              <a:buNone/>
              <a:defRPr sz="16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2572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imary Corpora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324" y="6431246"/>
            <a:ext cx="362733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940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 Red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 6"/>
          <p:cNvGrpSpPr/>
          <p:nvPr userDrawn="1"/>
        </p:nvGrpSpPr>
        <p:grpSpPr>
          <a:xfrm>
            <a:off x="0" y="3425"/>
            <a:ext cx="9144000" cy="6851149"/>
            <a:chOff x="0" y="3425"/>
            <a:chExt cx="9144000" cy="6851149"/>
          </a:xfrm>
        </p:grpSpPr>
        <p:pic>
          <p:nvPicPr>
            <p:cNvPr id="5" name="Bildobjekt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5"/>
              <a:ext cx="9144000" cy="6851149"/>
            </a:xfrm>
            <a:prstGeom prst="rect">
              <a:avLst/>
            </a:prstGeom>
          </p:spPr>
        </p:pic>
        <p:pic>
          <p:nvPicPr>
            <p:cNvPr id="11" name="Bildobjekt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09" y="691895"/>
              <a:ext cx="2596901" cy="7193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67824" y="1902305"/>
            <a:ext cx="6452441" cy="1382680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5528" y="3537012"/>
            <a:ext cx="5307614" cy="475034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 dirty="0"/>
              <a:t>Click to edit name</a:t>
            </a:r>
          </a:p>
        </p:txBody>
      </p:sp>
      <p:sp>
        <p:nvSpPr>
          <p:cNvPr id="8" name="Platshållare för text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5528" y="3971943"/>
            <a:ext cx="5307614" cy="367233"/>
          </a:xfrm>
        </p:spPr>
        <p:txBody>
          <a:bodyPr anchor="t" anchorCtr="0">
            <a:noAutofit/>
          </a:bodyPr>
          <a:lstStyle>
            <a:lvl1pPr marL="0" indent="0" algn="l">
              <a:buFontTx/>
              <a:buNone/>
              <a:defRPr sz="16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180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 White Master do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 12"/>
          <p:cNvGrpSpPr/>
          <p:nvPr userDrawn="1"/>
        </p:nvGrpSpPr>
        <p:grpSpPr>
          <a:xfrm>
            <a:off x="0" y="3425"/>
            <a:ext cx="9144000" cy="6851149"/>
            <a:chOff x="0" y="3425"/>
            <a:chExt cx="9144000" cy="6851149"/>
          </a:xfrm>
        </p:grpSpPr>
        <p:pic>
          <p:nvPicPr>
            <p:cNvPr id="12" name="Bildobjekt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5"/>
              <a:ext cx="9144000" cy="6851149"/>
            </a:xfrm>
            <a:prstGeom prst="rect">
              <a:avLst/>
            </a:prstGeom>
          </p:spPr>
        </p:pic>
        <p:pic>
          <p:nvPicPr>
            <p:cNvPr id="11" name="Bildobjekt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26" y="690875"/>
              <a:ext cx="2631483" cy="72890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67824" y="1902305"/>
            <a:ext cx="6452441" cy="1382680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5528" y="3537012"/>
            <a:ext cx="5307614" cy="475034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200">
                <a:solidFill>
                  <a:srgbClr val="3F3F3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 dirty="0"/>
              <a:t>Click to edit name</a:t>
            </a:r>
          </a:p>
        </p:txBody>
      </p:sp>
      <p:sp>
        <p:nvSpPr>
          <p:cNvPr id="8" name="Platshållare för text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5528" y="3971943"/>
            <a:ext cx="5307614" cy="367233"/>
          </a:xfrm>
        </p:spPr>
        <p:txBody>
          <a:bodyPr anchor="t" anchorCtr="0">
            <a:noAutofit/>
          </a:bodyPr>
          <a:lstStyle>
            <a:lvl1pPr marL="0" indent="0" algn="l">
              <a:buFontTx/>
              <a:buNone/>
              <a:defRPr sz="1600" i="1">
                <a:solidFill>
                  <a:srgbClr val="5F5F5F"/>
                </a:solidFill>
              </a:defRPr>
            </a:lvl1pPr>
          </a:lstStyle>
          <a:p>
            <a:pPr lvl="0"/>
            <a:r>
              <a:rPr lang="en-US" noProof="0" dirty="0"/>
              <a:t>Click to edit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469324" y="6431246"/>
            <a:ext cx="370464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8483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8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3016" y="3703657"/>
            <a:ext cx="8187271" cy="62534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5138" y="6431246"/>
            <a:ext cx="374649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 hasCustomPrompt="1"/>
          </p:nvPr>
        </p:nvSpPr>
        <p:spPr>
          <a:xfrm>
            <a:off x="470904" y="4284000"/>
            <a:ext cx="8179383" cy="6064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61950" indent="0">
              <a:buNone/>
              <a:defRPr/>
            </a:lvl2pPr>
            <a:lvl3pPr marL="701675" indent="0">
              <a:buNone/>
              <a:defRPr/>
            </a:lvl3pPr>
            <a:lvl4pPr marL="1041400" indent="0">
              <a:buNone/>
              <a:defRPr/>
            </a:lvl4pPr>
            <a:lvl5pPr marL="1373188" indent="0"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2234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" y="0"/>
            <a:ext cx="457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9952" y="514350"/>
            <a:ext cx="3807048" cy="1948479"/>
          </a:xfrm>
        </p:spPr>
        <p:txBody>
          <a:bodyPr anchor="b" anchorCtr="0">
            <a:normAutofit/>
          </a:bodyPr>
          <a:lstStyle>
            <a:lvl1pPr>
              <a:lnSpc>
                <a:spcPct val="95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5138" y="6431246"/>
            <a:ext cx="374649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 hasCustomPrompt="1"/>
          </p:nvPr>
        </p:nvSpPr>
        <p:spPr>
          <a:xfrm>
            <a:off x="4962144" y="2628646"/>
            <a:ext cx="3794856" cy="273535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>
                <a:solidFill>
                  <a:schemeClr val="tx1"/>
                </a:solidFill>
              </a:defRPr>
            </a:lvl1pPr>
            <a:lvl2pPr marL="361950" indent="0">
              <a:buNone/>
              <a:defRPr/>
            </a:lvl2pPr>
            <a:lvl3pPr marL="701675" indent="0">
              <a:buNone/>
              <a:defRPr/>
            </a:lvl3pPr>
            <a:lvl4pPr marL="1041400" indent="0">
              <a:buNone/>
              <a:defRPr/>
            </a:lvl4pPr>
            <a:lvl5pPr marL="1373188" indent="0"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5723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5415" y="6431246"/>
            <a:ext cx="1312891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5138" y="6435009"/>
            <a:ext cx="375604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888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462579" y="1371600"/>
            <a:ext cx="8187708" cy="4700588"/>
          </a:xfrm>
        </p:spPr>
        <p:txBody>
          <a:bodyPr/>
          <a:lstStyle>
            <a:lvl1pPr>
              <a:buClr>
                <a:schemeClr val="accent1"/>
              </a:buClr>
              <a:defRPr sz="2200"/>
            </a:lvl1pPr>
            <a:lvl2pPr>
              <a:defRPr sz="1600">
                <a:solidFill>
                  <a:srgbClr val="5F5F5F"/>
                </a:solidFill>
              </a:defRPr>
            </a:lvl2pPr>
            <a:lvl3pPr>
              <a:defRPr sz="1400">
                <a:solidFill>
                  <a:srgbClr val="5F5F5F"/>
                </a:solidFill>
              </a:defRPr>
            </a:lvl3pPr>
          </a:lstStyle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235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9787" y="6431246"/>
            <a:ext cx="1311276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51063" y="6431246"/>
            <a:ext cx="2969093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5138" y="6431246"/>
            <a:ext cx="374649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4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426" y="425674"/>
            <a:ext cx="8183037" cy="51403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324" y="6431246"/>
            <a:ext cx="368354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460426" y="856856"/>
            <a:ext cx="8183037" cy="458018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361950" indent="0">
              <a:buNone/>
              <a:defRPr sz="2400" i="1">
                <a:solidFill>
                  <a:schemeClr val="tx2"/>
                </a:solidFill>
              </a:defRPr>
            </a:lvl2pPr>
            <a:lvl3pPr marL="701675" indent="0">
              <a:buNone/>
              <a:defRPr sz="2400" i="1">
                <a:solidFill>
                  <a:schemeClr val="tx2"/>
                </a:solidFill>
              </a:defRPr>
            </a:lvl3pPr>
            <a:lvl4pPr marL="1041400" indent="0">
              <a:buNone/>
              <a:defRPr sz="2400" i="1">
                <a:solidFill>
                  <a:schemeClr val="tx2"/>
                </a:solidFill>
              </a:defRPr>
            </a:lvl4pPr>
            <a:lvl5pPr marL="1373188" indent="0">
              <a:buNone/>
              <a:defRPr sz="2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67251" y="1671638"/>
            <a:ext cx="8183036" cy="4400550"/>
          </a:xfrm>
        </p:spPr>
        <p:txBody>
          <a:bodyPr/>
          <a:lstStyle>
            <a:lvl2pPr>
              <a:defRPr>
                <a:solidFill>
                  <a:srgbClr val="5F5F5F"/>
                </a:solidFill>
              </a:defRPr>
            </a:lvl2pPr>
            <a:lvl3pPr>
              <a:defRPr>
                <a:solidFill>
                  <a:srgbClr val="5F5F5F"/>
                </a:solidFill>
              </a:defRPr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126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9505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018" y="1375577"/>
            <a:ext cx="8187270" cy="468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678" y="6431246"/>
            <a:ext cx="1310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chemeClr val="bg2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1062" y="6431246"/>
            <a:ext cx="42385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chemeClr val="bg2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9324" y="6431246"/>
            <a:ext cx="36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chemeClr val="bg2"/>
                </a:solidFill>
                <a:latin typeface="+mn-lt"/>
              </a:defRPr>
            </a:lvl1pPr>
          </a:lstStyle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upp 7"/>
          <p:cNvGrpSpPr/>
          <p:nvPr userDrawn="1"/>
        </p:nvGrpSpPr>
        <p:grpSpPr>
          <a:xfrm>
            <a:off x="6477637" y="6176011"/>
            <a:ext cx="2180865" cy="549882"/>
            <a:chOff x="6477637" y="6176011"/>
            <a:chExt cx="2180865" cy="549882"/>
          </a:xfrm>
        </p:grpSpPr>
        <p:cxnSp>
          <p:nvCxnSpPr>
            <p:cNvPr id="12" name="Rak 11"/>
            <p:cNvCxnSpPr/>
            <p:nvPr userDrawn="1"/>
          </p:nvCxnSpPr>
          <p:spPr>
            <a:xfrm>
              <a:off x="6477637" y="6176011"/>
              <a:ext cx="2180865" cy="1"/>
            </a:xfrm>
            <a:prstGeom prst="line">
              <a:avLst/>
            </a:prstGeom>
            <a:ln w="19050">
              <a:solidFill>
                <a:srgbClr val="0E10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Bildobjekt 6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564" y="6373234"/>
              <a:ext cx="1273161" cy="352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666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5" r:id="rId2"/>
    <p:sldLayoutId id="2147483721" r:id="rId3"/>
    <p:sldLayoutId id="2147483712" r:id="rId4"/>
    <p:sldLayoutId id="2147483719" r:id="rId5"/>
    <p:sldLayoutId id="2147483720" r:id="rId6"/>
    <p:sldLayoutId id="2147483714" r:id="rId7"/>
    <p:sldLayoutId id="2147483704" r:id="rId8"/>
    <p:sldLayoutId id="2147483697" r:id="rId9"/>
    <p:sldLayoutId id="2147483699" r:id="rId10"/>
    <p:sldLayoutId id="2147483701" r:id="rId11"/>
    <p:sldLayoutId id="2147483702" r:id="rId12"/>
    <p:sldLayoutId id="2147483703" r:id="rId13"/>
    <p:sldLayoutId id="2147483710" r:id="rId14"/>
    <p:sldLayoutId id="2147483717" r:id="rId15"/>
    <p:sldLayoutId id="2147483713" r:id="rId16"/>
    <p:sldLayoutId id="2147483718" r:id="rId17"/>
    <p:sldLayoutId id="2147483705" r:id="rId18"/>
    <p:sldLayoutId id="2147483706" r:id="rId19"/>
    <p:sldLayoutId id="214748371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900"/>
        </a:spcBef>
        <a:spcAft>
          <a:spcPts val="60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200" kern="1200">
          <a:solidFill>
            <a:srgbClr val="3F3F3F"/>
          </a:solidFill>
          <a:latin typeface="+mn-lt"/>
          <a:ea typeface="+mn-ea"/>
          <a:cs typeface="+mn-cs"/>
        </a:defRPr>
      </a:lvl1pPr>
      <a:lvl2pPr marL="59055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rgbClr val="5A5A5A"/>
        </a:buClr>
        <a:buSzPct val="100000"/>
        <a:buFont typeface="Arial" panose="020B0604020202020204" pitchFamily="34" charset="0"/>
        <a:buChar char="•"/>
        <a:defRPr sz="1600" kern="1200">
          <a:solidFill>
            <a:srgbClr val="5F5F5F"/>
          </a:solidFill>
          <a:latin typeface="+mn-lt"/>
          <a:ea typeface="+mn-ea"/>
          <a:cs typeface="+mn-cs"/>
        </a:defRPr>
      </a:lvl2pPr>
      <a:lvl3pPr marL="930275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rgbClr val="5A5A5A"/>
        </a:buClr>
        <a:buFont typeface="Calibri Light" panose="020F0302020204030204" pitchFamily="34" charset="0"/>
        <a:buChar char="−"/>
        <a:defRPr sz="1400" kern="1200">
          <a:solidFill>
            <a:srgbClr val="5F5F5F"/>
          </a:solidFill>
          <a:latin typeface="+mn-lt"/>
          <a:ea typeface="+mn-ea"/>
          <a:cs typeface="+mn-cs"/>
        </a:defRPr>
      </a:lvl3pPr>
      <a:lvl4pPr marL="12700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chemeClr val="tx2"/>
        </a:buClr>
        <a:buFont typeface="Calibri Light" panose="020F0302020204030204" pitchFamily="34" charset="0"/>
        <a:buChar char="−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chemeClr val="tx2"/>
        </a:buClr>
        <a:buFont typeface="Calibri Light" panose="020F0302020204030204" pitchFamily="34" charset="0"/>
        <a:buChar char="−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96" userDrawn="1">
          <p15:clr>
            <a:srgbClr val="F26B43"/>
          </p15:clr>
        </p15:guide>
        <p15:guide id="2" pos="359" userDrawn="1">
          <p15:clr>
            <a:srgbClr val="F26B43"/>
          </p15:clr>
        </p15:guide>
        <p15:guide id="4" pos="5453" userDrawn="1">
          <p15:clr>
            <a:srgbClr val="F26B43"/>
          </p15:clr>
        </p15:guide>
        <p15:guide id="6" orient="horz" pos="4195" userDrawn="1">
          <p15:clr>
            <a:srgbClr val="F26B43"/>
          </p15:clr>
        </p15:guide>
        <p15:guide id="8" orient="horz" pos="500" userDrawn="1">
          <p15:clr>
            <a:srgbClr val="F26B43"/>
          </p15:clr>
        </p15:guide>
        <p15:guide id="9" orient="horz" pos="405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tobii.intra/pages/viewpage.action?pageId=69476479" TargetMode="External"/><Relationship Id="rId2" Type="http://schemas.openxmlformats.org/officeDocument/2006/relationships/hyperlink" Target="https://tinyurl.com/y57tqzwg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35339936_User_Review_Document_Results_of_Initial_Sighted_User_Investigations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biipro.com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35339936_User_Review_Document_Results_of_Initial_Sighted_User_Investigations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57tqzw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tobii.intra/display/ANRND/How+do+we+transform+gaze+data+to+apply+on+screenshot+for+web+stimul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krupineg/How-to-bake-my-web-research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57tqzwg" TargetMode="Externa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inyurl.com/y57tqzwg" TargetMode="Externa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biipro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Rubrik 5">
            <a:extLst>
              <a:ext uri="{FF2B5EF4-FFF2-40B4-BE49-F238E27FC236}">
                <a16:creationId xmlns:a16="http://schemas.microsoft.com/office/drawing/2014/main" id="{927CDAE1-EF2F-489B-9E1F-A38A34863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224" y="2054705"/>
            <a:ext cx="6452441" cy="138268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bake my web research</a:t>
            </a:r>
            <a:br>
              <a:rPr lang="en-US" dirty="0"/>
            </a:br>
            <a:endParaRPr lang="en-US" dirty="0"/>
          </a:p>
        </p:txBody>
      </p:sp>
      <p:sp>
        <p:nvSpPr>
          <p:cNvPr id="9" name="Underrubrik 6">
            <a:extLst>
              <a:ext uri="{FF2B5EF4-FFF2-40B4-BE49-F238E27FC236}">
                <a16:creationId xmlns:a16="http://schemas.microsoft.com/office/drawing/2014/main" id="{6C871962-74CB-4F26-8E51-316127450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8" y="3689412"/>
            <a:ext cx="5307614" cy="475034"/>
          </a:xfrm>
        </p:spPr>
        <p:txBody>
          <a:bodyPr/>
          <a:lstStyle/>
          <a:p>
            <a:r>
              <a:rPr lang="en-US" dirty="0"/>
              <a:t>Yevhen Krupin</a:t>
            </a:r>
          </a:p>
        </p:txBody>
      </p:sp>
      <p:sp>
        <p:nvSpPr>
          <p:cNvPr id="10" name="Platshållare för text 7">
            <a:extLst>
              <a:ext uri="{FF2B5EF4-FFF2-40B4-BE49-F238E27FC236}">
                <a16:creationId xmlns:a16="http://schemas.microsoft.com/office/drawing/2014/main" id="{3E40643F-4D80-4585-80C5-10E74B060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928" y="4124343"/>
            <a:ext cx="5307614" cy="367233"/>
          </a:xfrm>
        </p:spPr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Desktop R&amp;D, Kyiv</a:t>
            </a:r>
          </a:p>
        </p:txBody>
      </p:sp>
      <p:sp>
        <p:nvSpPr>
          <p:cNvPr id="11" name="Platshållare för bildnummer 4">
            <a:extLst>
              <a:ext uri="{FF2B5EF4-FFF2-40B4-BE49-F238E27FC236}">
                <a16:creationId xmlns:a16="http://schemas.microsoft.com/office/drawing/2014/main" id="{F38135E6-8FBB-4B87-8849-94D859F67F83}"/>
              </a:ext>
            </a:extLst>
          </p:cNvPr>
          <p:cNvSpPr txBox="1">
            <a:spLocks/>
          </p:cNvSpPr>
          <p:nvPr/>
        </p:nvSpPr>
        <p:spPr>
          <a:xfrm>
            <a:off x="621724" y="6583646"/>
            <a:ext cx="36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l" defTabSz="914400" rtl="0" eaLnBrk="1" latinLnBrk="0" hangingPunct="1">
              <a:defRPr sz="9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846A6-F7B6-4197-891C-D48D34F2C18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83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A30500-C498-4F81-A9A5-3E7D6126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75" y="1179000"/>
            <a:ext cx="747405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3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7258704" cy="4696585"/>
          </a:xfrm>
        </p:spPr>
        <p:txBody>
          <a:bodyPr/>
          <a:lstStyle/>
          <a:p>
            <a:r>
              <a:rPr lang="en-US" dirty="0"/>
              <a:t>Time to first fixation in the scope of TOI</a:t>
            </a:r>
          </a:p>
          <a:p>
            <a:r>
              <a:rPr lang="en-US" dirty="0"/>
              <a:t>Intervals count</a:t>
            </a:r>
          </a:p>
          <a:p>
            <a:r>
              <a:rPr lang="en-US" dirty="0"/>
              <a:t>Fixations count</a:t>
            </a:r>
          </a:p>
          <a:p>
            <a:r>
              <a:rPr lang="en-US" dirty="0"/>
              <a:t>Fixation duration</a:t>
            </a:r>
          </a:p>
          <a:p>
            <a:r>
              <a:rPr lang="en-US" dirty="0"/>
              <a:t>etc..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5019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C87DD-CADC-4F05-A43A-5545FCA57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194"/>
            <a:ext cx="9144000" cy="46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events</a:t>
            </a:r>
          </a:p>
        </p:txBody>
      </p:sp>
      <p:sp>
        <p:nvSpPr>
          <p:cNvPr id="10" name="Platshållare för innehåll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Address change</a:t>
            </a:r>
          </a:p>
          <a:p>
            <a:r>
              <a:rPr lang="en-US" dirty="0"/>
              <a:t>Title change</a:t>
            </a:r>
          </a:p>
          <a:p>
            <a:r>
              <a:rPr lang="en-US" dirty="0"/>
              <a:t>Page load start</a:t>
            </a:r>
          </a:p>
          <a:p>
            <a:r>
              <a:rPr lang="en-US" dirty="0"/>
              <a:t>Page load end</a:t>
            </a:r>
          </a:p>
          <a:p>
            <a:endParaRPr lang="en-US" dirty="0"/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events</a:t>
            </a:r>
          </a:p>
        </p:txBody>
      </p:sp>
      <p:sp>
        <p:nvSpPr>
          <p:cNvPr id="12" name="Platshållare för innehåll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View port change</a:t>
            </a:r>
          </a:p>
          <a:p>
            <a:r>
              <a:rPr lang="en-US" dirty="0"/>
              <a:t>Mutation</a:t>
            </a:r>
          </a:p>
          <a:p>
            <a:r>
              <a:rPr lang="en-US" dirty="0"/>
              <a:t>Rendering event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E381C-CFB9-4992-BFDE-822C12AA4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9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A8435-40FF-4879-9CA5-D5205E36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00" y="1023937"/>
            <a:ext cx="66198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7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18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6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8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46746" y="1037925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Still loading</a:t>
            </a:r>
          </a:p>
        </p:txBody>
      </p:sp>
      <p:sp>
        <p:nvSpPr>
          <p:cNvPr id="264" name="TextBox 181">
            <a:extLst>
              <a:ext uri="{FF2B5EF4-FFF2-40B4-BE49-F238E27FC236}">
                <a16:creationId xmlns:a16="http://schemas.microsoft.com/office/drawing/2014/main" id="{6A4A9785-012F-4E54-A644-317740DDB7FD}"/>
              </a:ext>
            </a:extLst>
          </p:cNvPr>
          <p:cNvSpPr txBox="1"/>
          <p:nvPr/>
        </p:nvSpPr>
        <p:spPr>
          <a:xfrm>
            <a:off x="7455315" y="112742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endParaRPr lang="sv-SE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398622" y="1158942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7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64306" y="3718077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Still loading</a:t>
            </a:r>
          </a:p>
        </p:txBody>
      </p:sp>
      <p:sp>
        <p:nvSpPr>
          <p:cNvPr id="264" name="TextBox 181">
            <a:extLst>
              <a:ext uri="{FF2B5EF4-FFF2-40B4-BE49-F238E27FC236}">
                <a16:creationId xmlns:a16="http://schemas.microsoft.com/office/drawing/2014/main" id="{6A4A9785-012F-4E54-A644-317740DDB7FD}"/>
              </a:ext>
            </a:extLst>
          </p:cNvPr>
          <p:cNvSpPr txBox="1"/>
          <p:nvPr/>
        </p:nvSpPr>
        <p:spPr>
          <a:xfrm>
            <a:off x="7472875" y="3807579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endParaRPr lang="sv-SE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ts val="1000"/>
              </a:lnSpc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416182" y="383909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6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3"/>
          </p:nvPr>
        </p:nvSpPr>
        <p:spPr>
          <a:xfrm>
            <a:off x="470904" y="4284000"/>
            <a:ext cx="8179383" cy="606425"/>
          </a:xfrm>
        </p:spPr>
        <p:txBody>
          <a:bodyPr/>
          <a:lstStyle/>
          <a:p>
            <a:r>
              <a:rPr lang="en-US" dirty="0">
                <a:solidFill>
                  <a:srgbClr val="3F3F3F"/>
                </a:solidFill>
              </a:rPr>
              <a:t>Short introduction to “</a:t>
            </a:r>
            <a:r>
              <a:rPr lang="en-US" dirty="0" err="1">
                <a:solidFill>
                  <a:srgbClr val="3F3F3F"/>
                </a:solidFill>
              </a:rPr>
              <a:t>Tobii</a:t>
            </a:r>
            <a:r>
              <a:rPr lang="en-US" dirty="0">
                <a:solidFill>
                  <a:srgbClr val="3F3F3F"/>
                </a:solidFill>
              </a:rPr>
              <a:t> Pro Lab” and Web Stimuli</a:t>
            </a:r>
          </a:p>
        </p:txBody>
      </p:sp>
      <p:sp>
        <p:nvSpPr>
          <p:cNvPr id="6" name="Rubrik 2">
            <a:extLst>
              <a:ext uri="{FF2B5EF4-FFF2-40B4-BE49-F238E27FC236}">
                <a16:creationId xmlns:a16="http://schemas.microsoft.com/office/drawing/2014/main" id="{43E64781-96EB-43AB-A87A-95D68D0B876A}"/>
              </a:ext>
            </a:extLst>
          </p:cNvPr>
          <p:cNvSpPr txBox="1">
            <a:spLocks/>
          </p:cNvSpPr>
          <p:nvPr/>
        </p:nvSpPr>
        <p:spPr>
          <a:xfrm>
            <a:off x="615416" y="3856057"/>
            <a:ext cx="8187271" cy="6253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Platshållare för text 3">
            <a:extLst>
              <a:ext uri="{FF2B5EF4-FFF2-40B4-BE49-F238E27FC236}">
                <a16:creationId xmlns:a16="http://schemas.microsoft.com/office/drawing/2014/main" id="{AC206162-7E1B-496B-9D09-3E0B81671A14}"/>
              </a:ext>
            </a:extLst>
          </p:cNvPr>
          <p:cNvSpPr txBox="1">
            <a:spLocks/>
          </p:cNvSpPr>
          <p:nvPr/>
        </p:nvSpPr>
        <p:spPr>
          <a:xfrm>
            <a:off x="623304" y="4436400"/>
            <a:ext cx="8179383" cy="6064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Tx/>
              <a:buNone/>
              <a:defRPr sz="1600" i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8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64306" y="3718077"/>
            <a:ext cx="1089046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v-SE" sz="1200" b="1" dirty="0"/>
              <a:t>Jag är trött på att vänta</a:t>
            </a:r>
            <a:endParaRPr lang="en-US" sz="1200" b="1" dirty="0"/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416182" y="383909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321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64306" y="3718077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Still loading</a:t>
            </a:r>
          </a:p>
        </p:txBody>
      </p:sp>
      <p:sp>
        <p:nvSpPr>
          <p:cNvPr id="264" name="TextBox 181">
            <a:extLst>
              <a:ext uri="{FF2B5EF4-FFF2-40B4-BE49-F238E27FC236}">
                <a16:creationId xmlns:a16="http://schemas.microsoft.com/office/drawing/2014/main" id="{6A4A9785-012F-4E54-A644-317740DDB7FD}"/>
              </a:ext>
            </a:extLst>
          </p:cNvPr>
          <p:cNvSpPr txBox="1"/>
          <p:nvPr/>
        </p:nvSpPr>
        <p:spPr>
          <a:xfrm>
            <a:off x="7472875" y="3807579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416182" y="383909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 title="Callout Line">
            <a:extLst>
              <a:ext uri="{FF2B5EF4-FFF2-40B4-BE49-F238E27FC236}">
                <a16:creationId xmlns:a16="http://schemas.microsoft.com/office/drawing/2014/main" id="{05165C2B-1EB6-4FFB-A510-1FA096ED0CBD}"/>
              </a:ext>
            </a:extLst>
          </p:cNvPr>
          <p:cNvCxnSpPr>
            <a:cxnSpLocks/>
          </p:cNvCxnSpPr>
          <p:nvPr/>
        </p:nvCxnSpPr>
        <p:spPr>
          <a:xfrm flipH="1">
            <a:off x="6980232" y="5301095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180">
            <a:extLst>
              <a:ext uri="{FF2B5EF4-FFF2-40B4-BE49-F238E27FC236}">
                <a16:creationId xmlns:a16="http://schemas.microsoft.com/office/drawing/2014/main" id="{74CBE555-4E96-4077-8FBD-15D77F2680D8}"/>
              </a:ext>
            </a:extLst>
          </p:cNvPr>
          <p:cNvSpPr txBox="1"/>
          <p:nvPr/>
        </p:nvSpPr>
        <p:spPr>
          <a:xfrm>
            <a:off x="5902528" y="520397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Finally  loaded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48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Navigation TOI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Event types and TOIs of different pages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22</a:t>
            </a:fld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7018B6-5C5D-4A68-8648-D1878DA05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96836"/>
              </p:ext>
            </p:extLst>
          </p:nvPr>
        </p:nvGraphicFramePr>
        <p:xfrm>
          <a:off x="611999" y="2039620"/>
          <a:ext cx="80382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144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  <a:gridCol w="4019144">
                  <a:extLst>
                    <a:ext uri="{9D8B030D-6E8A-4147-A177-3AD203B41FA5}">
                      <a16:colId xmlns:a16="http://schemas.microsoft.com/office/drawing/2014/main" val="24697263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Tobii</a:t>
                      </a:r>
                      <a:r>
                        <a:rPr lang="en-US" dirty="0"/>
                        <a:t> Home Page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Title: Eye tracking technology for research - </a:t>
                      </a:r>
                      <a:r>
                        <a:rPr lang="en-US" dirty="0" err="1"/>
                        <a:t>Tobii</a:t>
                      </a:r>
                      <a:r>
                        <a:rPr lang="en-US" dirty="0"/>
                        <a:t> Pro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Address: https://www.tobiipro.com/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 </a:t>
                      </a:r>
                      <a:r>
                        <a:rPr lang="en-US" dirty="0" err="1"/>
                        <a:t>URLOpen</a:t>
                      </a:r>
                      <a:r>
                        <a:rPr lang="en-US" dirty="0"/>
                        <a:t> Event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Home </a:t>
                      </a:r>
                      <a:r>
                        <a:rPr lang="en-US" dirty="0" err="1"/>
                        <a:t>URLClose</a:t>
                      </a:r>
                      <a:r>
                        <a:rPr lang="en-US" dirty="0"/>
                        <a:t> Event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0123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336AF7-1A69-434D-89F9-CAB80AA57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693"/>
              </p:ext>
            </p:extLst>
          </p:nvPr>
        </p:nvGraphicFramePr>
        <p:xfrm>
          <a:off x="594978" y="4235433"/>
          <a:ext cx="80401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055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  <a:gridCol w="4020055">
                  <a:extLst>
                    <a:ext uri="{9D8B030D-6E8A-4147-A177-3AD203B41FA5}">
                      <a16:colId xmlns:a16="http://schemas.microsoft.com/office/drawing/2014/main" val="338355975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Tobii</a:t>
                      </a:r>
                      <a:r>
                        <a:rPr lang="en-US" dirty="0"/>
                        <a:t> Contact Page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Title: Contact us - </a:t>
                      </a:r>
                      <a:r>
                        <a:rPr lang="en-US" dirty="0" err="1"/>
                        <a:t>Tobii</a:t>
                      </a:r>
                      <a:r>
                        <a:rPr lang="en-US" dirty="0"/>
                        <a:t> Pro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Addess</a:t>
                      </a:r>
                      <a:r>
                        <a:rPr lang="en-US" dirty="0"/>
                        <a:t>: https://www.tobiipro.com/contact/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 </a:t>
                      </a:r>
                      <a:r>
                        <a:rPr lang="en-US" dirty="0" err="1"/>
                        <a:t>URLOpen</a:t>
                      </a:r>
                      <a:r>
                        <a:rPr lang="en-US" dirty="0"/>
                        <a:t> Event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Contact </a:t>
                      </a:r>
                      <a:r>
                        <a:rPr lang="en-US" dirty="0" err="1"/>
                        <a:t>URLClose</a:t>
                      </a:r>
                      <a:r>
                        <a:rPr lang="en-US" dirty="0"/>
                        <a:t> Event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20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Navigation TOI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Visualization of TOI intervals in timeline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B04DA-AE01-436C-A752-1ECD8387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04" y="2236295"/>
            <a:ext cx="7949693" cy="28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6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Naive TOI start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4" name="Straight Connector 223" title="Callout Line">
            <a:extLst>
              <a:ext uri="{FF2B5EF4-FFF2-40B4-BE49-F238E27FC236}">
                <a16:creationId xmlns:a16="http://schemas.microsoft.com/office/drawing/2014/main" id="{79CBCA51-24C7-47B8-9BF5-61821B560227}"/>
              </a:ext>
            </a:extLst>
          </p:cNvPr>
          <p:cNvCxnSpPr>
            <a:cxnSpLocks/>
          </p:cNvCxnSpPr>
          <p:nvPr/>
        </p:nvCxnSpPr>
        <p:spPr>
          <a:xfrm>
            <a:off x="6207101" y="4427496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80">
            <a:extLst>
              <a:ext uri="{FF2B5EF4-FFF2-40B4-BE49-F238E27FC236}">
                <a16:creationId xmlns:a16="http://schemas.microsoft.com/office/drawing/2014/main" id="{250CC3D0-8CF7-4F47-BD0B-CC06DE105D15}"/>
              </a:ext>
            </a:extLst>
          </p:cNvPr>
          <p:cNvSpPr txBox="1"/>
          <p:nvPr/>
        </p:nvSpPr>
        <p:spPr>
          <a:xfrm>
            <a:off x="6035999" y="4176378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</p:spTree>
    <p:extLst>
      <p:ext uri="{BB962C8B-B14F-4D97-AF65-F5344CB8AC3E}">
        <p14:creationId xmlns:p14="http://schemas.microsoft.com/office/powerpoint/2010/main" val="2782785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Naive TOI start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4" name="Straight Connector 223" title="Callout Line">
            <a:extLst>
              <a:ext uri="{FF2B5EF4-FFF2-40B4-BE49-F238E27FC236}">
                <a16:creationId xmlns:a16="http://schemas.microsoft.com/office/drawing/2014/main" id="{79CBCA51-24C7-47B8-9BF5-61821B560227}"/>
              </a:ext>
            </a:extLst>
          </p:cNvPr>
          <p:cNvCxnSpPr>
            <a:cxnSpLocks/>
          </p:cNvCxnSpPr>
          <p:nvPr/>
        </p:nvCxnSpPr>
        <p:spPr>
          <a:xfrm>
            <a:off x="6207101" y="4427496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80">
            <a:extLst>
              <a:ext uri="{FF2B5EF4-FFF2-40B4-BE49-F238E27FC236}">
                <a16:creationId xmlns:a16="http://schemas.microsoft.com/office/drawing/2014/main" id="{250CC3D0-8CF7-4F47-BD0B-CC06DE105D15}"/>
              </a:ext>
            </a:extLst>
          </p:cNvPr>
          <p:cNvSpPr txBox="1"/>
          <p:nvPr/>
        </p:nvSpPr>
        <p:spPr>
          <a:xfrm>
            <a:off x="6035999" y="4176378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  <p:sp>
        <p:nvSpPr>
          <p:cNvPr id="231" name="TextBox 180">
            <a:extLst>
              <a:ext uri="{FF2B5EF4-FFF2-40B4-BE49-F238E27FC236}">
                <a16:creationId xmlns:a16="http://schemas.microsoft.com/office/drawing/2014/main" id="{5083F638-A9B7-4DFF-A21A-70AD81FFD448}"/>
              </a:ext>
            </a:extLst>
          </p:cNvPr>
          <p:cNvSpPr txBox="1"/>
          <p:nvPr/>
        </p:nvSpPr>
        <p:spPr>
          <a:xfrm>
            <a:off x="3913688" y="5469401"/>
            <a:ext cx="1542317" cy="206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Gaze data is skipped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EAC03-30C4-4FFA-9B86-229B7821A097}"/>
              </a:ext>
            </a:extLst>
          </p:cNvPr>
          <p:cNvCxnSpPr>
            <a:cxnSpLocks/>
            <a:stCxn id="222" idx="4"/>
          </p:cNvCxnSpPr>
          <p:nvPr/>
        </p:nvCxnSpPr>
        <p:spPr>
          <a:xfrm>
            <a:off x="6091901" y="4479780"/>
            <a:ext cx="3173" cy="140093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156DC5A-EBCB-4715-B93A-30484E8AA5A1}"/>
              </a:ext>
            </a:extLst>
          </p:cNvPr>
          <p:cNvCxnSpPr>
            <a:cxnSpLocks/>
            <a:stCxn id="195" idx="5"/>
          </p:cNvCxnSpPr>
          <p:nvPr/>
        </p:nvCxnSpPr>
        <p:spPr>
          <a:xfrm flipH="1">
            <a:off x="3233840" y="5290365"/>
            <a:ext cx="2022" cy="59034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131EC47-3F0E-4CFA-A694-5DD5C01E61F1}"/>
              </a:ext>
            </a:extLst>
          </p:cNvPr>
          <p:cNvCxnSpPr/>
          <p:nvPr/>
        </p:nvCxnSpPr>
        <p:spPr>
          <a:xfrm>
            <a:off x="3256365" y="5854348"/>
            <a:ext cx="2800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86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TOI start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7258704" cy="4696585"/>
          </a:xfrm>
        </p:spPr>
        <p:txBody>
          <a:bodyPr/>
          <a:lstStyle/>
          <a:p>
            <a:r>
              <a:rPr lang="en-US" dirty="0"/>
              <a:t>Time to first fixation cannot be calculated</a:t>
            </a:r>
          </a:p>
          <a:p>
            <a:r>
              <a:rPr lang="en-US" dirty="0"/>
              <a:t>First impression cannot be calculated</a:t>
            </a:r>
          </a:p>
          <a:p>
            <a:r>
              <a:rPr lang="en-US" dirty="0"/>
              <a:t>Gaze data is skipped for interval before page load</a:t>
            </a:r>
          </a:p>
          <a:p>
            <a:r>
              <a:rPr lang="en-US" dirty="0"/>
              <a:t>Fixation duration and fixation count lie</a:t>
            </a:r>
          </a:p>
          <a:p>
            <a:r>
              <a:rPr lang="en-US" dirty="0"/>
              <a:t>etc..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7362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 as media player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4333704" cy="4696585"/>
          </a:xfrm>
        </p:spPr>
        <p:txBody>
          <a:bodyPr/>
          <a:lstStyle/>
          <a:p>
            <a:r>
              <a:rPr lang="en-US" dirty="0"/>
              <a:t>Highly interactive media player</a:t>
            </a:r>
          </a:p>
          <a:p>
            <a:pPr lvl="1"/>
            <a:r>
              <a:rPr lang="en-US" dirty="0"/>
              <a:t>You move mouse</a:t>
            </a:r>
          </a:p>
          <a:p>
            <a:pPr lvl="1"/>
            <a:r>
              <a:rPr lang="en-US" dirty="0"/>
              <a:t>Cursor hovers the button</a:t>
            </a:r>
          </a:p>
          <a:p>
            <a:pPr lvl="1"/>
            <a:r>
              <a:rPr lang="en-US" dirty="0"/>
              <a:t>CEF refreshes part of the screen</a:t>
            </a:r>
          </a:p>
          <a:p>
            <a:pPr lvl="1"/>
            <a:r>
              <a:rPr lang="en-US" dirty="0"/>
              <a:t>UI shows new image</a:t>
            </a:r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Up to 60 FPS</a:t>
            </a:r>
          </a:p>
          <a:p>
            <a:pPr lvl="1"/>
            <a:r>
              <a:rPr lang="en-US" dirty="0"/>
              <a:t>When frame appears it means user can see web page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hlinkClick r:id="rId2"/>
            </a:endParaRPr>
          </a:p>
          <a:p>
            <a:pPr marL="0" indent="0">
              <a:buNone/>
            </a:pPr>
            <a:endParaRPr lang="en-US" sz="1600" dirty="0">
              <a:hlinkClick r:id="rId2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B487F-B429-41E7-9B96-8A374F06942B}"/>
              </a:ext>
            </a:extLst>
          </p:cNvPr>
          <p:cNvSpPr txBox="1"/>
          <p:nvPr/>
        </p:nvSpPr>
        <p:spPr>
          <a:xfrm>
            <a:off x="6447000" y="3368403"/>
            <a:ext cx="1395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  <a:hlinkClick r:id="rId3"/>
              </a:rPr>
              <a:t> Read more</a:t>
            </a:r>
            <a:endParaRPr lang="en-US" dirty="0">
              <a:solidFill>
                <a:srgbClr val="3F3F3F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8DF2C1-0E0D-4C1C-B607-D020BC081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00" y="14461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17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Weighted approach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31" name="Straight Connector 230" title="Callout Line">
            <a:extLst>
              <a:ext uri="{FF2B5EF4-FFF2-40B4-BE49-F238E27FC236}">
                <a16:creationId xmlns:a16="http://schemas.microsoft.com/office/drawing/2014/main" id="{6E604C9C-BE07-40C8-B03C-6A28DEDC5166}"/>
              </a:ext>
            </a:extLst>
          </p:cNvPr>
          <p:cNvCxnSpPr>
            <a:cxnSpLocks/>
          </p:cNvCxnSpPr>
          <p:nvPr/>
        </p:nvCxnSpPr>
        <p:spPr>
          <a:xfrm>
            <a:off x="3370290" y="5313369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180">
            <a:extLst>
              <a:ext uri="{FF2B5EF4-FFF2-40B4-BE49-F238E27FC236}">
                <a16:creationId xmlns:a16="http://schemas.microsoft.com/office/drawing/2014/main" id="{9FA4753B-0F57-40F6-ABF1-065EDA2C73DA}"/>
              </a:ext>
            </a:extLst>
          </p:cNvPr>
          <p:cNvSpPr txBox="1"/>
          <p:nvPr/>
        </p:nvSpPr>
        <p:spPr>
          <a:xfrm>
            <a:off x="3199188" y="506225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  <p:sp>
        <p:nvSpPr>
          <p:cNvPr id="239" name="TextBox 180">
            <a:extLst>
              <a:ext uri="{FF2B5EF4-FFF2-40B4-BE49-F238E27FC236}">
                <a16:creationId xmlns:a16="http://schemas.microsoft.com/office/drawing/2014/main" id="{71D1A99F-3482-467C-9928-FAC8ADD33CB7}"/>
              </a:ext>
            </a:extLst>
          </p:cNvPr>
          <p:cNvSpPr txBox="1"/>
          <p:nvPr/>
        </p:nvSpPr>
        <p:spPr>
          <a:xfrm>
            <a:off x="3209040" y="537555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Inject scripts</a:t>
            </a:r>
          </a:p>
        </p:txBody>
      </p:sp>
    </p:spTree>
    <p:extLst>
      <p:ext uri="{BB962C8B-B14F-4D97-AF65-F5344CB8AC3E}">
        <p14:creationId xmlns:p14="http://schemas.microsoft.com/office/powerpoint/2010/main" val="320035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7E25-707B-462F-B3A8-9FF85375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44861-C70C-4A6C-A3C1-4A0609400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009" y="966344"/>
            <a:ext cx="3983990" cy="412193"/>
          </a:xfrm>
        </p:spPr>
        <p:txBody>
          <a:bodyPr/>
          <a:lstStyle/>
          <a:p>
            <a:r>
              <a:rPr lang="en-US" dirty="0"/>
              <a:t>TOI - When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3532E-9762-4CE9-B3EA-40EDED5E8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AOI - Where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AEFB8-9C09-423B-9832-FC5A3C2B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2050" name="Picture 2" descr="The Guardian Web page with the Ticker 'Area Of Interest' (AOI) shown in red.">
            <a:extLst>
              <a:ext uri="{FF2B5EF4-FFF2-40B4-BE49-F238E27FC236}">
                <a16:creationId xmlns:a16="http://schemas.microsoft.com/office/drawing/2014/main" id="{7E1BC37C-350E-4B7D-8EBC-93C6EFB1BD8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610671"/>
            <a:ext cx="4013200" cy="423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CE6E0-4540-4458-B924-6EA8BECEAC0C}"/>
              </a:ext>
            </a:extLst>
          </p:cNvPr>
          <p:cNvSpPr txBox="1"/>
          <p:nvPr/>
        </p:nvSpPr>
        <p:spPr>
          <a:xfrm>
            <a:off x="6773126" y="5757773"/>
            <a:ext cx="1891865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100" dirty="0">
                <a:solidFill>
                  <a:srgbClr val="3F3F3F"/>
                </a:solidFill>
              </a:rPr>
              <a:t>Source: </a:t>
            </a:r>
            <a:r>
              <a:rPr lang="en-US" sz="1100" dirty="0">
                <a:solidFill>
                  <a:srgbClr val="3F3F3F"/>
                </a:solidFill>
                <a:hlinkClick r:id="rId3"/>
              </a:rPr>
              <a:t>Researchgate.com</a:t>
            </a:r>
            <a:endParaRPr lang="en-US" sz="1100" dirty="0">
              <a:solidFill>
                <a:srgbClr val="3F3F3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24484-9711-4F8F-BAF4-67613F015850}"/>
              </a:ext>
            </a:extLst>
          </p:cNvPr>
          <p:cNvSpPr/>
          <p:nvPr/>
        </p:nvSpPr>
        <p:spPr bwMode="auto">
          <a:xfrm>
            <a:off x="630631" y="3740398"/>
            <a:ext cx="861310" cy="13500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2D68E-2CA6-492D-9ED8-AFF4395838F9}"/>
              </a:ext>
            </a:extLst>
          </p:cNvPr>
          <p:cNvSpPr/>
          <p:nvPr/>
        </p:nvSpPr>
        <p:spPr bwMode="auto">
          <a:xfrm>
            <a:off x="1507439" y="3875398"/>
            <a:ext cx="861310" cy="13500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7FEDDA-F92C-4E09-979F-A38452144D6B}"/>
              </a:ext>
            </a:extLst>
          </p:cNvPr>
          <p:cNvSpPr/>
          <p:nvPr/>
        </p:nvSpPr>
        <p:spPr bwMode="auto">
          <a:xfrm>
            <a:off x="2384247" y="3734773"/>
            <a:ext cx="861310" cy="13500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8BAA9-9543-4C6E-A2DF-024C5989E9CA}"/>
              </a:ext>
            </a:extLst>
          </p:cNvPr>
          <p:cNvSpPr/>
          <p:nvPr/>
        </p:nvSpPr>
        <p:spPr bwMode="auto">
          <a:xfrm>
            <a:off x="3276562" y="4010398"/>
            <a:ext cx="861310" cy="13500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83676-E4FA-406D-B384-1B86BC61854F}"/>
              </a:ext>
            </a:extLst>
          </p:cNvPr>
          <p:cNvSpPr txBox="1"/>
          <p:nvPr/>
        </p:nvSpPr>
        <p:spPr>
          <a:xfrm>
            <a:off x="603468" y="4253076"/>
            <a:ext cx="915635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Page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25B90-3540-4D0A-BA09-0CE7763BAD48}"/>
              </a:ext>
            </a:extLst>
          </p:cNvPr>
          <p:cNvSpPr txBox="1"/>
          <p:nvPr/>
        </p:nvSpPr>
        <p:spPr>
          <a:xfrm>
            <a:off x="1493322" y="4253076"/>
            <a:ext cx="915635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Page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5C6DF3-5BB9-4BE3-8720-01530EB38499}"/>
              </a:ext>
            </a:extLst>
          </p:cNvPr>
          <p:cNvSpPr txBox="1"/>
          <p:nvPr/>
        </p:nvSpPr>
        <p:spPr>
          <a:xfrm>
            <a:off x="2357084" y="4247451"/>
            <a:ext cx="915635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Page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34350-F9C3-4487-8104-A0220940DDFA}"/>
              </a:ext>
            </a:extLst>
          </p:cNvPr>
          <p:cNvSpPr txBox="1"/>
          <p:nvPr/>
        </p:nvSpPr>
        <p:spPr>
          <a:xfrm>
            <a:off x="3272719" y="4247451"/>
            <a:ext cx="915635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Page 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B61BCE-EF04-4CCA-B46F-09C0992EBDC9}"/>
              </a:ext>
            </a:extLst>
          </p:cNvPr>
          <p:cNvSpPr/>
          <p:nvPr/>
        </p:nvSpPr>
        <p:spPr bwMode="auto">
          <a:xfrm>
            <a:off x="2855220" y="1612709"/>
            <a:ext cx="1286253" cy="1286253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8CE85E-66BD-4815-8060-AA7915C09FA1}"/>
              </a:ext>
            </a:extLst>
          </p:cNvPr>
          <p:cNvSpPr/>
          <p:nvPr/>
        </p:nvSpPr>
        <p:spPr bwMode="auto">
          <a:xfrm>
            <a:off x="2941229" y="1705455"/>
            <a:ext cx="1114233" cy="1114233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3D9F2-7334-4144-8D7B-2A4E64FF04DC}"/>
              </a:ext>
            </a:extLst>
          </p:cNvPr>
          <p:cNvSpPr txBox="1"/>
          <p:nvPr/>
        </p:nvSpPr>
        <p:spPr>
          <a:xfrm>
            <a:off x="3327413" y="1683558"/>
            <a:ext cx="325730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F3F3F"/>
                </a:solidFill>
              </a:rPr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86A81-3588-494C-B40F-D7620B95EA81}"/>
              </a:ext>
            </a:extLst>
          </p:cNvPr>
          <p:cNvSpPr txBox="1"/>
          <p:nvPr/>
        </p:nvSpPr>
        <p:spPr>
          <a:xfrm>
            <a:off x="3370746" y="2592198"/>
            <a:ext cx="255198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F3F3F"/>
                </a:solidFill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15BDD-8F49-4FE6-A552-61E1E418500E}"/>
              </a:ext>
            </a:extLst>
          </p:cNvPr>
          <p:cNvSpPr txBox="1"/>
          <p:nvPr/>
        </p:nvSpPr>
        <p:spPr>
          <a:xfrm>
            <a:off x="2915897" y="2143888"/>
            <a:ext cx="255198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F3F3F"/>
                </a:solidFill>
              </a:rPr>
              <a:t>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ACBED-FAC0-40A1-B30B-9E24F8DA6B83}"/>
              </a:ext>
            </a:extLst>
          </p:cNvPr>
          <p:cNvSpPr txBox="1"/>
          <p:nvPr/>
        </p:nvSpPr>
        <p:spPr>
          <a:xfrm>
            <a:off x="3841831" y="2148650"/>
            <a:ext cx="255198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F3F3F"/>
                </a:solidFill>
              </a:rPr>
              <a:t>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0305E3-BE04-462F-9F08-76E9ACCB66B5}"/>
              </a:ext>
            </a:extLst>
          </p:cNvPr>
          <p:cNvGrpSpPr/>
          <p:nvPr/>
        </p:nvGrpSpPr>
        <p:grpSpPr>
          <a:xfrm>
            <a:off x="3471726" y="1868540"/>
            <a:ext cx="48529" cy="772888"/>
            <a:chOff x="3452626" y="1632439"/>
            <a:chExt cx="48529" cy="772888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54FBF96-2E7B-45BC-8DA0-913D1323D1EA}"/>
                </a:ext>
              </a:extLst>
            </p:cNvPr>
            <p:cNvSpPr/>
            <p:nvPr/>
          </p:nvSpPr>
          <p:spPr bwMode="auto">
            <a:xfrm rot="16200000">
              <a:off x="3268657" y="1816408"/>
              <a:ext cx="413658" cy="45719"/>
            </a:xfrm>
            <a:prstGeom prst="hexagon">
              <a:avLst/>
            </a:prstGeom>
            <a:solidFill>
              <a:schemeClr val="accent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5000"/>
                </a:lnSpc>
                <a:spcBef>
                  <a:spcPts val="1200"/>
                </a:spcBef>
                <a:buClr>
                  <a:srgbClr val="004990"/>
                </a:buClr>
                <a:buSzPct val="110000"/>
              </a:pPr>
              <a:endParaRPr lang="en-US" sz="2000" dirty="0">
                <a:solidFill>
                  <a:srgbClr val="4D4D4D"/>
                </a:solidFill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84041D6D-5284-40D8-AF11-3E7BBEE1BCC2}"/>
                </a:ext>
              </a:extLst>
            </p:cNvPr>
            <p:cNvSpPr/>
            <p:nvPr/>
          </p:nvSpPr>
          <p:spPr bwMode="auto">
            <a:xfrm rot="5400000">
              <a:off x="3271467" y="2175638"/>
              <a:ext cx="413658" cy="45719"/>
            </a:xfrm>
            <a:prstGeom prst="hexagon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5000"/>
                </a:lnSpc>
                <a:spcBef>
                  <a:spcPts val="1200"/>
                </a:spcBef>
                <a:buClr>
                  <a:srgbClr val="004990"/>
                </a:buClr>
                <a:buSzPct val="110000"/>
              </a:pPr>
              <a:endParaRPr lang="en-US" sz="2000" dirty="0">
                <a:solidFill>
                  <a:srgbClr val="4D4D4D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E39A14-B2B7-42CD-8171-E81A1D44C4BD}"/>
              </a:ext>
            </a:extLst>
          </p:cNvPr>
          <p:cNvGrpSpPr/>
          <p:nvPr/>
        </p:nvGrpSpPr>
        <p:grpSpPr>
          <a:xfrm rot="2700000">
            <a:off x="3466952" y="2050862"/>
            <a:ext cx="67861" cy="414928"/>
            <a:chOff x="3452626" y="1632440"/>
            <a:chExt cx="48529" cy="772887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E19C3E35-CAAB-4D59-BD65-F60373465A12}"/>
                </a:ext>
              </a:extLst>
            </p:cNvPr>
            <p:cNvSpPr/>
            <p:nvPr/>
          </p:nvSpPr>
          <p:spPr bwMode="auto">
            <a:xfrm rot="16200000">
              <a:off x="3268657" y="1816409"/>
              <a:ext cx="413658" cy="45719"/>
            </a:xfrm>
            <a:prstGeom prst="hexagon">
              <a:avLst/>
            </a:prstGeom>
            <a:solidFill>
              <a:schemeClr val="accent5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5000"/>
                </a:lnSpc>
                <a:spcBef>
                  <a:spcPts val="1200"/>
                </a:spcBef>
                <a:buClr>
                  <a:srgbClr val="004990"/>
                </a:buClr>
                <a:buSzPct val="110000"/>
              </a:pPr>
              <a:endParaRPr lang="en-US" sz="2000" dirty="0">
                <a:solidFill>
                  <a:srgbClr val="4D4D4D"/>
                </a:solidFill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B39D69CF-98EF-4AF8-80B3-EE6359FCE172}"/>
                </a:ext>
              </a:extLst>
            </p:cNvPr>
            <p:cNvSpPr/>
            <p:nvPr/>
          </p:nvSpPr>
          <p:spPr bwMode="auto">
            <a:xfrm rot="5400000">
              <a:off x="3271467" y="2175638"/>
              <a:ext cx="413658" cy="45719"/>
            </a:xfrm>
            <a:prstGeom prst="hexagon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5000"/>
                </a:lnSpc>
                <a:spcBef>
                  <a:spcPts val="1200"/>
                </a:spcBef>
                <a:buClr>
                  <a:srgbClr val="004990"/>
                </a:buClr>
                <a:buSzPct val="110000"/>
              </a:pPr>
              <a:endParaRPr lang="en-US" sz="2000" dirty="0">
                <a:solidFill>
                  <a:srgbClr val="4D4D4D"/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6B920CC0-E874-486E-8F88-57AAEE53E319}"/>
              </a:ext>
            </a:extLst>
          </p:cNvPr>
          <p:cNvSpPr/>
          <p:nvPr/>
        </p:nvSpPr>
        <p:spPr bwMode="auto">
          <a:xfrm rot="12600000">
            <a:off x="3462363" y="2221996"/>
            <a:ext cx="67678" cy="67678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7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Eye tracking software designed for conducting experimental research with </a:t>
            </a:r>
            <a:r>
              <a:rPr lang="en-US" dirty="0" err="1"/>
              <a:t>Tobii</a:t>
            </a:r>
            <a:r>
              <a:rPr lang="en-US" dirty="0"/>
              <a:t> Pro hardware</a:t>
            </a:r>
          </a:p>
        </p:txBody>
      </p:sp>
      <p:pic>
        <p:nvPicPr>
          <p:cNvPr id="1026" name="Picture 2" descr="Image result for web stimuli press release tobii">
            <a:extLst>
              <a:ext uri="{FF2B5EF4-FFF2-40B4-BE49-F238E27FC236}">
                <a16:creationId xmlns:a16="http://schemas.microsoft.com/office/drawing/2014/main" id="{0FF60AC6-3CB8-48C2-8D3A-120D12016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9000"/>
            <a:ext cx="9138075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B4A79-3E9A-40B4-9E46-7767F4C0B428}"/>
              </a:ext>
            </a:extLst>
          </p:cNvPr>
          <p:cNvSpPr txBox="1"/>
          <p:nvPr/>
        </p:nvSpPr>
        <p:spPr>
          <a:xfrm>
            <a:off x="7156645" y="5757773"/>
            <a:ext cx="1524776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100" dirty="0">
                <a:solidFill>
                  <a:srgbClr val="3F3F3F"/>
                </a:solidFill>
              </a:rPr>
              <a:t>Source: </a:t>
            </a:r>
            <a:r>
              <a:rPr lang="en-US" sz="1100" dirty="0">
                <a:solidFill>
                  <a:srgbClr val="3F3F3F"/>
                </a:solidFill>
                <a:hlinkClick r:id="rId3"/>
              </a:rPr>
              <a:t>Tobiipro.com</a:t>
            </a:r>
            <a:endParaRPr lang="en-US" sz="11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93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7E25-707B-462F-B3A8-9FF85375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AOI should be drawn on media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44861-C70C-4A6C-A3C1-4A0609400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009" y="966344"/>
            <a:ext cx="3983990" cy="412193"/>
          </a:xfrm>
        </p:spPr>
        <p:txBody>
          <a:bodyPr/>
          <a:lstStyle/>
          <a:p>
            <a:r>
              <a:rPr lang="en-US" dirty="0"/>
              <a:t>Moving AOI on video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3532E-9762-4CE9-B3EA-40EDED5E8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Static AOI on screenshot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AEFB8-9C09-423B-9832-FC5A3C2B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2050" name="Picture 2" descr="The Guardian Web page with the Ticker 'Area Of Interest' (AOI) shown in red.">
            <a:extLst>
              <a:ext uri="{FF2B5EF4-FFF2-40B4-BE49-F238E27FC236}">
                <a16:creationId xmlns:a16="http://schemas.microsoft.com/office/drawing/2014/main" id="{7E1BC37C-350E-4B7D-8EBC-93C6EFB1BD8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610671"/>
            <a:ext cx="4013200" cy="423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CE6E0-4540-4458-B924-6EA8BECEAC0C}"/>
              </a:ext>
            </a:extLst>
          </p:cNvPr>
          <p:cNvSpPr txBox="1"/>
          <p:nvPr/>
        </p:nvSpPr>
        <p:spPr>
          <a:xfrm>
            <a:off x="6372000" y="5757773"/>
            <a:ext cx="2377574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100" dirty="0">
                <a:solidFill>
                  <a:srgbClr val="3F3F3F"/>
                </a:solidFill>
              </a:rPr>
              <a:t>Source: </a:t>
            </a:r>
            <a:r>
              <a:rPr lang="en-US" sz="1100" dirty="0">
                <a:solidFill>
                  <a:srgbClr val="3F3F3F"/>
                </a:solidFill>
                <a:hlinkClick r:id="rId3"/>
              </a:rPr>
              <a:t>Researchgate.com</a:t>
            </a:r>
            <a:r>
              <a:rPr lang="en-US" sz="1100" dirty="0">
                <a:solidFill>
                  <a:srgbClr val="3F3F3F"/>
                </a:solidFill>
              </a:rPr>
              <a:t>, Canva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E7756-BA88-4F50-B542-D3F985A1D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60" y="2259000"/>
            <a:ext cx="4140539" cy="25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6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Take screenshot on page load</a:t>
            </a:r>
            <a:br>
              <a:rPr lang="en-US" dirty="0"/>
            </a:br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31" name="Straight Connector 230" title="Callout Line">
            <a:extLst>
              <a:ext uri="{FF2B5EF4-FFF2-40B4-BE49-F238E27FC236}">
                <a16:creationId xmlns:a16="http://schemas.microsoft.com/office/drawing/2014/main" id="{6E604C9C-BE07-40C8-B03C-6A28DEDC5166}"/>
              </a:ext>
            </a:extLst>
          </p:cNvPr>
          <p:cNvCxnSpPr>
            <a:cxnSpLocks/>
          </p:cNvCxnSpPr>
          <p:nvPr/>
        </p:nvCxnSpPr>
        <p:spPr>
          <a:xfrm>
            <a:off x="3370290" y="5313369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180">
            <a:extLst>
              <a:ext uri="{FF2B5EF4-FFF2-40B4-BE49-F238E27FC236}">
                <a16:creationId xmlns:a16="http://schemas.microsoft.com/office/drawing/2014/main" id="{9FA4753B-0F57-40F6-ABF1-065EDA2C73DA}"/>
              </a:ext>
            </a:extLst>
          </p:cNvPr>
          <p:cNvSpPr txBox="1"/>
          <p:nvPr/>
        </p:nvSpPr>
        <p:spPr>
          <a:xfrm>
            <a:off x="3199188" y="506225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  <p:sp>
        <p:nvSpPr>
          <p:cNvPr id="239" name="TextBox 180">
            <a:extLst>
              <a:ext uri="{FF2B5EF4-FFF2-40B4-BE49-F238E27FC236}">
                <a16:creationId xmlns:a16="http://schemas.microsoft.com/office/drawing/2014/main" id="{71D1A99F-3482-467C-9928-FAC8ADD33CB7}"/>
              </a:ext>
            </a:extLst>
          </p:cNvPr>
          <p:cNvSpPr txBox="1"/>
          <p:nvPr/>
        </p:nvSpPr>
        <p:spPr>
          <a:xfrm>
            <a:off x="3209040" y="537555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Inject scripts</a:t>
            </a:r>
          </a:p>
        </p:txBody>
      </p:sp>
      <p:sp>
        <p:nvSpPr>
          <p:cNvPr id="225" name="TextBox 180">
            <a:extLst>
              <a:ext uri="{FF2B5EF4-FFF2-40B4-BE49-F238E27FC236}">
                <a16:creationId xmlns:a16="http://schemas.microsoft.com/office/drawing/2014/main" id="{B70D2FDE-D9DB-4C9E-B5AC-9A4E1ACD8621}"/>
              </a:ext>
            </a:extLst>
          </p:cNvPr>
          <p:cNvSpPr txBox="1"/>
          <p:nvPr/>
        </p:nvSpPr>
        <p:spPr>
          <a:xfrm>
            <a:off x="4634518" y="4606838"/>
            <a:ext cx="1140741" cy="2568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Take screenshot</a:t>
            </a:r>
          </a:p>
        </p:txBody>
      </p:sp>
    </p:spTree>
    <p:extLst>
      <p:ext uri="{BB962C8B-B14F-4D97-AF65-F5344CB8AC3E}">
        <p14:creationId xmlns:p14="http://schemas.microsoft.com/office/powerpoint/2010/main" val="3055683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Take screenshot before leave the page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31" name="Straight Connector 230" title="Callout Line">
            <a:extLst>
              <a:ext uri="{FF2B5EF4-FFF2-40B4-BE49-F238E27FC236}">
                <a16:creationId xmlns:a16="http://schemas.microsoft.com/office/drawing/2014/main" id="{6E604C9C-BE07-40C8-B03C-6A28DEDC5166}"/>
              </a:ext>
            </a:extLst>
          </p:cNvPr>
          <p:cNvCxnSpPr>
            <a:cxnSpLocks/>
          </p:cNvCxnSpPr>
          <p:nvPr/>
        </p:nvCxnSpPr>
        <p:spPr>
          <a:xfrm>
            <a:off x="3370290" y="5313369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180">
            <a:extLst>
              <a:ext uri="{FF2B5EF4-FFF2-40B4-BE49-F238E27FC236}">
                <a16:creationId xmlns:a16="http://schemas.microsoft.com/office/drawing/2014/main" id="{9FA4753B-0F57-40F6-ABF1-065EDA2C73DA}"/>
              </a:ext>
            </a:extLst>
          </p:cNvPr>
          <p:cNvSpPr txBox="1"/>
          <p:nvPr/>
        </p:nvSpPr>
        <p:spPr>
          <a:xfrm>
            <a:off x="3199188" y="506225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  <p:sp>
        <p:nvSpPr>
          <p:cNvPr id="239" name="TextBox 180">
            <a:extLst>
              <a:ext uri="{FF2B5EF4-FFF2-40B4-BE49-F238E27FC236}">
                <a16:creationId xmlns:a16="http://schemas.microsoft.com/office/drawing/2014/main" id="{71D1A99F-3482-467C-9928-FAC8ADD33CB7}"/>
              </a:ext>
            </a:extLst>
          </p:cNvPr>
          <p:cNvSpPr txBox="1"/>
          <p:nvPr/>
        </p:nvSpPr>
        <p:spPr>
          <a:xfrm>
            <a:off x="3209040" y="537555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Inject scripts</a:t>
            </a:r>
          </a:p>
        </p:txBody>
      </p:sp>
      <p:cxnSp>
        <p:nvCxnSpPr>
          <p:cNvPr id="224" name="Straight Connector 223" title="Callout Line">
            <a:extLst>
              <a:ext uri="{FF2B5EF4-FFF2-40B4-BE49-F238E27FC236}">
                <a16:creationId xmlns:a16="http://schemas.microsoft.com/office/drawing/2014/main" id="{815B5036-CC3E-4E8F-BBC5-B0FECE74A6F1}"/>
              </a:ext>
            </a:extLst>
          </p:cNvPr>
          <p:cNvCxnSpPr>
            <a:cxnSpLocks/>
          </p:cNvCxnSpPr>
          <p:nvPr/>
        </p:nvCxnSpPr>
        <p:spPr>
          <a:xfrm flipH="1">
            <a:off x="7024131" y="4508353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180">
            <a:extLst>
              <a:ext uri="{FF2B5EF4-FFF2-40B4-BE49-F238E27FC236}">
                <a16:creationId xmlns:a16="http://schemas.microsoft.com/office/drawing/2014/main" id="{F4A95128-0577-4F85-869C-1D3BD3B15D41}"/>
              </a:ext>
            </a:extLst>
          </p:cNvPr>
          <p:cNvSpPr txBox="1"/>
          <p:nvPr/>
        </p:nvSpPr>
        <p:spPr>
          <a:xfrm>
            <a:off x="6038925" y="420716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Try to leave the page</a:t>
            </a:r>
          </a:p>
        </p:txBody>
      </p:sp>
      <p:sp>
        <p:nvSpPr>
          <p:cNvPr id="240" name="TextBox 180">
            <a:extLst>
              <a:ext uri="{FF2B5EF4-FFF2-40B4-BE49-F238E27FC236}">
                <a16:creationId xmlns:a16="http://schemas.microsoft.com/office/drawing/2014/main" id="{5783C1F4-1D82-449B-9207-34D72568896B}"/>
              </a:ext>
            </a:extLst>
          </p:cNvPr>
          <p:cNvSpPr txBox="1"/>
          <p:nvPr/>
        </p:nvSpPr>
        <p:spPr>
          <a:xfrm>
            <a:off x="5941882" y="4621766"/>
            <a:ext cx="1140741" cy="2568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Take screenshot</a:t>
            </a:r>
          </a:p>
        </p:txBody>
      </p:sp>
    </p:spTree>
    <p:extLst>
      <p:ext uri="{BB962C8B-B14F-4D97-AF65-F5344CB8AC3E}">
        <p14:creationId xmlns:p14="http://schemas.microsoft.com/office/powerpoint/2010/main" val="2139667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ubrik 5">
            <a:extLst>
              <a:ext uri="{FF2B5EF4-FFF2-40B4-BE49-F238E27FC236}">
                <a16:creationId xmlns:a16="http://schemas.microsoft.com/office/drawing/2014/main" id="{8C5C27DC-9271-4E50-9820-7B7B032F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950517"/>
          </a:xfrm>
        </p:spPr>
        <p:txBody>
          <a:bodyPr/>
          <a:lstStyle/>
          <a:p>
            <a:r>
              <a:rPr lang="en-US" dirty="0"/>
              <a:t>Screenshot making approaches</a:t>
            </a:r>
          </a:p>
        </p:txBody>
      </p:sp>
      <p:sp>
        <p:nvSpPr>
          <p:cNvPr id="16" name="Platshållare för bildnummer 4">
            <a:extLst>
              <a:ext uri="{FF2B5EF4-FFF2-40B4-BE49-F238E27FC236}">
                <a16:creationId xmlns:a16="http://schemas.microsoft.com/office/drawing/2014/main" id="{67C07F9A-A2A8-48D1-AA29-A93A25EB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324" y="6431246"/>
            <a:ext cx="362733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33</a:t>
            </a:fld>
            <a:endParaRPr lang="en-US" noProof="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EECFFD1-B8C1-48B2-9962-62BD26DF1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23762"/>
              </p:ext>
            </p:extLst>
          </p:nvPr>
        </p:nvGraphicFramePr>
        <p:xfrm>
          <a:off x="402508" y="1127090"/>
          <a:ext cx="8338984" cy="4490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84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  <a:gridCol w="2115000">
                  <a:extLst>
                    <a:ext uri="{9D8B030D-6E8A-4147-A177-3AD203B41FA5}">
                      <a16:colId xmlns:a16="http://schemas.microsoft.com/office/drawing/2014/main" val="2641276080"/>
                    </a:ext>
                  </a:extLst>
                </a:gridCol>
                <a:gridCol w="4770000">
                  <a:extLst>
                    <a:ext uri="{9D8B030D-6E8A-4147-A177-3AD203B41FA5}">
                      <a16:colId xmlns:a16="http://schemas.microsoft.com/office/drawing/2014/main" val="447788084"/>
                    </a:ext>
                  </a:extLst>
                </a:gridCol>
              </a:tblGrid>
              <a:tr h="347415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607977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Headless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No UI/UX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Image could be different, sessions handling, needs other approaches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607977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JS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Ready open-source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Visible for user, image could look differently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1129100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Stitched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Limitless size, better fixed elements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Highest complexity, potentially different frames during animation, some UI/UX impact especially on huge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47415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Chrome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Easy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Is not available in CEF </a:t>
                      </a:r>
                      <a:r>
                        <a:rPr lang="en-US" b="0" strike="noStrike" dirty="0">
                          <a:sym typeface="Wingdings" panose="05000000000000000000" pitchFamily="2" charset="2"/>
                        </a:rPr>
                        <a:t></a:t>
                      </a:r>
                      <a:endParaRPr lang="en-US" b="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1349304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Resize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Reliable, atomic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Complexity, duration, and several crucial issues, UI/UX 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40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making approaches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34</a:t>
            </a:fld>
            <a:endParaRPr lang="en-US" noProof="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F7DDB8-AF74-4FCB-931B-307351263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997262"/>
              </p:ext>
            </p:extLst>
          </p:nvPr>
        </p:nvGraphicFramePr>
        <p:xfrm>
          <a:off x="402508" y="1127090"/>
          <a:ext cx="8338984" cy="4490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84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  <a:gridCol w="2115000">
                  <a:extLst>
                    <a:ext uri="{9D8B030D-6E8A-4147-A177-3AD203B41FA5}">
                      <a16:colId xmlns:a16="http://schemas.microsoft.com/office/drawing/2014/main" val="2641276080"/>
                    </a:ext>
                  </a:extLst>
                </a:gridCol>
                <a:gridCol w="4770000">
                  <a:extLst>
                    <a:ext uri="{9D8B030D-6E8A-4147-A177-3AD203B41FA5}">
                      <a16:colId xmlns:a16="http://schemas.microsoft.com/office/drawing/2014/main" val="447788084"/>
                    </a:ext>
                  </a:extLst>
                </a:gridCol>
              </a:tblGrid>
              <a:tr h="347415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607977">
                <a:tc>
                  <a:txBody>
                    <a:bodyPr/>
                    <a:lstStyle/>
                    <a:p>
                      <a:r>
                        <a:rPr lang="en-US" dirty="0"/>
                        <a:t>Headless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UI/UX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could be different, sessions handling, needs other approaches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607977">
                <a:tc>
                  <a:txBody>
                    <a:bodyPr/>
                    <a:lstStyle/>
                    <a:p>
                      <a:r>
                        <a:rPr lang="en-US" strike="sngStrike" dirty="0"/>
                        <a:t>JS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Ready open-source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Visible for user, image could look differently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1129100">
                <a:tc>
                  <a:txBody>
                    <a:bodyPr/>
                    <a:lstStyle/>
                    <a:p>
                      <a:r>
                        <a:rPr lang="en-US" b="1" dirty="0"/>
                        <a:t>Stitched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Limitless size, better fixed elements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 complexity, potentially different frames during animation, some UI/UX impact especially on huge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47415">
                <a:tc>
                  <a:txBody>
                    <a:bodyPr/>
                    <a:lstStyle/>
                    <a:p>
                      <a:r>
                        <a:rPr lang="en-US" strike="sngStrike" dirty="0"/>
                        <a:t>Chrome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Easy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Is not available in CEF </a:t>
                      </a:r>
                      <a:r>
                        <a:rPr lang="en-US" strike="sngStrike" dirty="0">
                          <a:sym typeface="Wingdings" panose="05000000000000000000" pitchFamily="2" charset="2"/>
                        </a:rPr>
                        <a:t>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1349304">
                <a:tc>
                  <a:txBody>
                    <a:bodyPr/>
                    <a:lstStyle/>
                    <a:p>
                      <a:r>
                        <a:rPr lang="en-US" b="1" dirty="0"/>
                        <a:t>Resize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Reliable, atomic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Complexity, duration, and several crucial issues, UI/UX 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749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browser resizing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8F29D-EDC8-4DEB-846E-897A5061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04" y="1494000"/>
            <a:ext cx="3978600" cy="4087156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1F45C1-41DE-4473-9D5A-40AA14500D57}"/>
              </a:ext>
            </a:extLst>
          </p:cNvPr>
          <p:cNvSpPr txBox="1">
            <a:spLocks/>
          </p:cNvSpPr>
          <p:nvPr/>
        </p:nvSpPr>
        <p:spPr>
          <a:xfrm>
            <a:off x="479009" y="966344"/>
            <a:ext cx="3983990" cy="412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5" name="Platshållare för innehåll 6">
            <a:extLst>
              <a:ext uri="{FF2B5EF4-FFF2-40B4-BE49-F238E27FC236}">
                <a16:creationId xmlns:a16="http://schemas.microsoft.com/office/drawing/2014/main" id="{7A58D2C3-EBC3-453E-8514-63E7608CC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4333704" cy="4696585"/>
          </a:xfrm>
        </p:spPr>
        <p:txBody>
          <a:bodyPr/>
          <a:lstStyle/>
          <a:p>
            <a:r>
              <a:rPr lang="en-US" dirty="0"/>
              <a:t>Dom elements</a:t>
            </a:r>
          </a:p>
          <a:p>
            <a:pPr lvl="1"/>
            <a:r>
              <a:rPr lang="en-US" dirty="0"/>
              <a:t>Hero image</a:t>
            </a:r>
          </a:p>
          <a:p>
            <a:pPr lvl="1"/>
            <a:r>
              <a:rPr lang="en-US" dirty="0"/>
              <a:t>Fixed elements</a:t>
            </a:r>
          </a:p>
          <a:p>
            <a:r>
              <a:rPr lang="en-US" dirty="0"/>
              <a:t>Partial rendering of page</a:t>
            </a:r>
          </a:p>
          <a:p>
            <a:r>
              <a:rPr lang="en-US" dirty="0"/>
              <a:t>Lazy content not visible</a:t>
            </a:r>
          </a:p>
          <a:p>
            <a:r>
              <a:rPr lang="en-US" dirty="0"/>
              <a:t>UI/UX impact: blink</a:t>
            </a:r>
          </a:p>
          <a:p>
            <a:r>
              <a:rPr lang="en-US" dirty="0"/>
              <a:t>Deadlock with height &gt; 15k px</a:t>
            </a:r>
          </a:p>
          <a:p>
            <a:pPr marL="0" indent="0">
              <a:buNone/>
            </a:pPr>
            <a:endParaRPr lang="en-US" sz="1600" dirty="0">
              <a:hlinkClick r:id="rId3"/>
            </a:endParaRPr>
          </a:p>
          <a:p>
            <a:pPr marL="0" indent="0">
              <a:buNone/>
            </a:pPr>
            <a:endParaRPr lang="en-US" sz="1600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886828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use Problem solving starter pack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9218" name="Picture 2" descr="ÐÐ°ÑÑÐ¸Ð½ÐºÐ¸ Ð¿Ð¾ Ð·Ð°Ð¿ÑÐ¾ÑÑ Ð±ÑÐ±ÐµÐ½ ÑÐ°Ð¼Ð°Ð½Ð°">
            <a:extLst>
              <a:ext uri="{FF2B5EF4-FFF2-40B4-BE49-F238E27FC236}">
                <a16:creationId xmlns:a16="http://schemas.microsoft.com/office/drawing/2014/main" id="{99D65526-2238-4767-96AB-AB1FDA185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51" y="167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0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Hey Siri, let’s stitch some screenshot parts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408F2-CA9E-4FDE-89E9-DBA74A92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2" y="1066989"/>
            <a:ext cx="2951458" cy="1249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D91E4-2B6A-4612-A5D2-BC72E4BE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2" y="2752796"/>
            <a:ext cx="2953620" cy="124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5126F-6BFA-4532-8D68-9E08BF6B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42" y="4438603"/>
            <a:ext cx="2953620" cy="1247612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A0BBF892-622D-4086-8C26-C68ED05D4A71}"/>
              </a:ext>
            </a:extLst>
          </p:cNvPr>
          <p:cNvSpPr/>
          <p:nvPr/>
        </p:nvSpPr>
        <p:spPr bwMode="auto">
          <a:xfrm>
            <a:off x="1791271" y="2392796"/>
            <a:ext cx="360000" cy="360000"/>
          </a:xfrm>
          <a:prstGeom prst="mathPlus">
            <a:avLst/>
          </a:prstGeom>
          <a:solidFill>
            <a:schemeClr val="accent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AC65CEEA-F31D-4498-9C38-EF2EBCBDC76C}"/>
              </a:ext>
            </a:extLst>
          </p:cNvPr>
          <p:cNvSpPr/>
          <p:nvPr/>
        </p:nvSpPr>
        <p:spPr bwMode="auto">
          <a:xfrm>
            <a:off x="1791271" y="4062576"/>
            <a:ext cx="360000" cy="360000"/>
          </a:xfrm>
          <a:prstGeom prst="mathPlus">
            <a:avLst/>
          </a:prstGeom>
          <a:solidFill>
            <a:schemeClr val="accent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6F4CB836-33D4-4AC6-A8A9-79F624AE6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3377" y="1066989"/>
            <a:ext cx="7258704" cy="4696585"/>
          </a:xfrm>
        </p:spPr>
        <p:txBody>
          <a:bodyPr>
            <a:normAutofit/>
          </a:bodyPr>
          <a:lstStyle/>
          <a:p>
            <a:r>
              <a:rPr lang="en-US" dirty="0"/>
              <a:t>Elements occupy correct sizes</a:t>
            </a:r>
          </a:p>
          <a:p>
            <a:r>
              <a:rPr lang="en-US" dirty="0"/>
              <a:t>So no hero images</a:t>
            </a:r>
          </a:p>
          <a:p>
            <a:r>
              <a:rPr lang="en-US" dirty="0"/>
              <a:t>Fixed elements appear in viewports</a:t>
            </a:r>
          </a:p>
          <a:p>
            <a:r>
              <a:rPr lang="en-US" dirty="0"/>
              <a:t>Size limited only by resources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51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A6040-458D-4F27-9AE9-C141AF27B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4009401" cy="4696585"/>
          </a:xfrm>
        </p:spPr>
        <p:txBody>
          <a:bodyPr/>
          <a:lstStyle/>
          <a:p>
            <a:r>
              <a:rPr lang="en-US" dirty="0"/>
              <a:t>We store all scroll events and could translate gaze data according to viewport offset.</a:t>
            </a:r>
          </a:p>
          <a:p>
            <a:r>
              <a:rPr lang="en-US" dirty="0"/>
              <a:t>Translated gaze data would be used to calculate metrics, to show the visualization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59C5F-1884-4FC2-8576-5AC73E2E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11" name="Platshållare för bildnummer 4">
            <a:extLst>
              <a:ext uri="{FF2B5EF4-FFF2-40B4-BE49-F238E27FC236}">
                <a16:creationId xmlns:a16="http://schemas.microsoft.com/office/drawing/2014/main" id="{7A467568-57D4-42D8-A390-66B1709766AD}"/>
              </a:ext>
            </a:extLst>
          </p:cNvPr>
          <p:cNvSpPr txBox="1">
            <a:spLocks/>
          </p:cNvSpPr>
          <p:nvPr/>
        </p:nvSpPr>
        <p:spPr>
          <a:xfrm>
            <a:off x="469324" y="6431246"/>
            <a:ext cx="36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l" defTabSz="914400" rtl="0" eaLnBrk="1" latinLnBrk="0" hangingPunct="1">
              <a:defRPr sz="9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846A6-F7B6-4197-891C-D48D34F2C18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9334FA-1EC6-4A65-90C4-20D989FE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000" y="13755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9B1737-8972-43A7-8535-67A87638DA06}"/>
              </a:ext>
            </a:extLst>
          </p:cNvPr>
          <p:cNvSpPr txBox="1"/>
          <p:nvPr/>
        </p:nvSpPr>
        <p:spPr>
          <a:xfrm>
            <a:off x="6447000" y="3368403"/>
            <a:ext cx="1395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  <a:hlinkClick r:id="rId3"/>
              </a:rPr>
              <a:t> Read more</a:t>
            </a:r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A3D80F-6F85-4282-BA56-589000C4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950517"/>
          </a:xfrm>
        </p:spPr>
        <p:txBody>
          <a:bodyPr/>
          <a:lstStyle/>
          <a:p>
            <a:r>
              <a:rPr lang="en-US" dirty="0"/>
              <a:t>Translate gaze data</a:t>
            </a:r>
          </a:p>
        </p:txBody>
      </p:sp>
    </p:spTree>
    <p:extLst>
      <p:ext uri="{BB962C8B-B14F-4D97-AF65-F5344CB8AC3E}">
        <p14:creationId xmlns:p14="http://schemas.microsoft.com/office/powerpoint/2010/main" val="202965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4922-F644-4911-A5AA-630F1039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of screenshot and gaze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FC12C6-B9E6-4B6F-8BF7-C3344CE8F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11" y="1186405"/>
            <a:ext cx="2003997" cy="4695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CE4F-550F-453E-8682-48B07F4F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39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5E4BDF-2D05-4158-B16B-90CC7982DB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00" y="1178999"/>
            <a:ext cx="2004398" cy="4696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9BD339-9EDA-4D39-B1AC-1B4444AA47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93" y="1186405"/>
            <a:ext cx="2004399" cy="46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9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Stimuli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 participant to easily surf between web pages</a:t>
            </a:r>
          </a:p>
          <a:p>
            <a:r>
              <a:rPr lang="en-US" dirty="0"/>
              <a:t>Conduct UX research inside of embedded Chromium based browser</a:t>
            </a:r>
          </a:p>
          <a:p>
            <a:r>
              <a:rPr lang="en-US" dirty="0"/>
              <a:t>Analyze gaze patterns with powerful analysis toolset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0836B-0F3D-48E2-AB50-11BDD48A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2425"/>
            <a:ext cx="9144000" cy="1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6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3EA1-6FBB-4721-8596-01FF8CC7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ECF-434B-4D71-B3D9-8B405D643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293704" cy="46965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Still struggling with</a:t>
            </a:r>
          </a:p>
          <a:p>
            <a:r>
              <a:rPr lang="en-US" dirty="0"/>
              <a:t>Viewport duplication in case of pages highly saturated by fixed elements</a:t>
            </a:r>
          </a:p>
          <a:p>
            <a:r>
              <a:rPr lang="en-US" dirty="0"/>
              <a:t>Dynamic fixed elements</a:t>
            </a:r>
          </a:p>
          <a:p>
            <a:r>
              <a:rPr lang="en-US" dirty="0"/>
              <a:t>Single page applications navigation – actual navigation does not occur</a:t>
            </a:r>
          </a:p>
          <a:p>
            <a:r>
              <a:rPr lang="en-US" dirty="0"/>
              <a:t>Custom Web TOI – currently in implementation</a:t>
            </a:r>
          </a:p>
          <a:p>
            <a:r>
              <a:rPr lang="en-US" dirty="0"/>
              <a:t>Other highly requested challenges: </a:t>
            </a:r>
            <a:r>
              <a:rPr lang="en-US" dirty="0" err="1"/>
              <a:t>Clickpath</a:t>
            </a:r>
            <a:r>
              <a:rPr lang="en-US" dirty="0"/>
              <a:t>, Dom Recorder and Auto AOIs, Tabs, Task based analysis.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61457-A615-4DB4-921C-F0DCB565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040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59C5F-1884-4FC2-8576-5AC73E2E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11" name="Platshållare för bildnummer 4">
            <a:extLst>
              <a:ext uri="{FF2B5EF4-FFF2-40B4-BE49-F238E27FC236}">
                <a16:creationId xmlns:a16="http://schemas.microsoft.com/office/drawing/2014/main" id="{7A467568-57D4-42D8-A390-66B1709766AD}"/>
              </a:ext>
            </a:extLst>
          </p:cNvPr>
          <p:cNvSpPr txBox="1">
            <a:spLocks/>
          </p:cNvSpPr>
          <p:nvPr/>
        </p:nvSpPr>
        <p:spPr>
          <a:xfrm>
            <a:off x="469324" y="6431246"/>
            <a:ext cx="36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l" defTabSz="914400" rtl="0" eaLnBrk="1" latinLnBrk="0" hangingPunct="1">
              <a:defRPr sz="9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846A6-F7B6-4197-891C-D48D34F2C1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B1737-8972-43A7-8535-67A87638DA06}"/>
              </a:ext>
            </a:extLst>
          </p:cNvPr>
          <p:cNvSpPr txBox="1"/>
          <p:nvPr/>
        </p:nvSpPr>
        <p:spPr>
          <a:xfrm>
            <a:off x="3588802" y="4464000"/>
            <a:ext cx="1935698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  <a:hlinkClick r:id="rId2"/>
              </a:rPr>
              <a:t>This presentation on GitHub</a:t>
            </a:r>
            <a:r>
              <a:rPr lang="en-US" dirty="0">
                <a:solidFill>
                  <a:srgbClr val="3F3F3F"/>
                </a:solidFill>
              </a:rPr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A3D80F-6F85-4282-BA56-589000C4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950517"/>
          </a:xfrm>
        </p:spPr>
        <p:txBody>
          <a:bodyPr/>
          <a:lstStyle/>
          <a:p>
            <a:r>
              <a:rPr lang="en-US" b="0" dirty="0"/>
              <a:t>Tack </a:t>
            </a:r>
            <a:r>
              <a:rPr lang="en-US" b="0" dirty="0" err="1"/>
              <a:t>så</a:t>
            </a:r>
            <a:r>
              <a:rPr lang="en-US" b="0" dirty="0"/>
              <a:t> </a:t>
            </a:r>
            <a:r>
              <a:rPr lang="en-US" b="0" dirty="0" err="1"/>
              <a:t>mycket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96F96C-A2F8-434D-B003-49578884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4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text - three columns (30p) 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Body text (12 p)</a:t>
            </a:r>
          </a:p>
        </p:txBody>
      </p:sp>
      <p:sp>
        <p:nvSpPr>
          <p:cNvPr id="9" name="Platshållare för innehåll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Body text (12 p)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Subtitle (20p)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Body text (12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</p:spTree>
    <p:extLst>
      <p:ext uri="{BB962C8B-B14F-4D97-AF65-F5344CB8AC3E}">
        <p14:creationId xmlns:p14="http://schemas.microsoft.com/office/powerpoint/2010/main" val="538290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76376-0E88-4A57-9E08-4FB4ECE7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0" y="1932141"/>
            <a:ext cx="4256550" cy="3726618"/>
          </a:xfrm>
          <a:prstGeom prst="rect">
            <a:avLst/>
          </a:prstGeom>
        </p:spPr>
      </p:pic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9362E4F7-76DA-49C1-9D57-BAE790EFC8D7}"/>
              </a:ext>
            </a:extLst>
          </p:cNvPr>
          <p:cNvSpPr txBox="1">
            <a:spLocks/>
          </p:cNvSpPr>
          <p:nvPr/>
        </p:nvSpPr>
        <p:spPr>
          <a:xfrm>
            <a:off x="463296" y="1375593"/>
            <a:ext cx="8186991" cy="4784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Viewport </a:t>
            </a:r>
          </a:p>
        </p:txBody>
      </p:sp>
    </p:spTree>
    <p:extLst>
      <p:ext uri="{BB962C8B-B14F-4D97-AF65-F5344CB8AC3E}">
        <p14:creationId xmlns:p14="http://schemas.microsoft.com/office/powerpoint/2010/main" val="3492090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tshållare för text 1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  <p:sp>
        <p:nvSpPr>
          <p:cNvPr id="11" name="Rubrik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text - three columns (30p) 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  <p:sp>
        <p:nvSpPr>
          <p:cNvPr id="13" name="Platshållare för innehåll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Body text (12p)</a:t>
            </a:r>
          </a:p>
        </p:txBody>
      </p:sp>
      <p:sp>
        <p:nvSpPr>
          <p:cNvPr id="15" name="Platshållare för innehåll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Body text (12p)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6" name="Platshållare för text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Body text (12p)</a:t>
            </a:r>
          </a:p>
        </p:txBody>
      </p:sp>
      <p:sp>
        <p:nvSpPr>
          <p:cNvPr id="17" name="Platshållare för text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</p:spTree>
    <p:extLst>
      <p:ext uri="{BB962C8B-B14F-4D97-AF65-F5344CB8AC3E}">
        <p14:creationId xmlns:p14="http://schemas.microsoft.com/office/powerpoint/2010/main" val="3085454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962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7390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661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70944" y="1902305"/>
            <a:ext cx="6936056" cy="1382680"/>
          </a:xfrm>
        </p:spPr>
        <p:txBody>
          <a:bodyPr>
            <a:normAutofit/>
          </a:bodyPr>
          <a:lstStyle/>
          <a:p>
            <a:r>
              <a:rPr lang="en-US" dirty="0" err="1"/>
              <a:t>Tobii</a:t>
            </a:r>
            <a:r>
              <a:rPr lang="en-US" dirty="0"/>
              <a:t> Pro</a:t>
            </a:r>
            <a:br>
              <a:rPr lang="en-US" dirty="0"/>
            </a:br>
            <a:r>
              <a:rPr lang="en-US" dirty="0"/>
              <a:t>Title bold (36p)</a:t>
            </a:r>
            <a:endParaRPr lang="en-US" sz="3600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 (22p)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Title (16p)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37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bake my web research</a:t>
            </a:r>
            <a:br>
              <a:rPr lang="en-US" dirty="0"/>
            </a:br>
            <a:endParaRPr lang="en-US" dirty="0"/>
          </a:p>
        </p:txBody>
      </p:sp>
      <p:sp>
        <p:nvSpPr>
          <p:cNvPr id="7" name="Underrubrik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Yevhen Krupin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Desktop R&amp;D, Kyiv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9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Browser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Why did we choose </a:t>
            </a:r>
            <a:r>
              <a:rPr lang="en-US" dirty="0" err="1"/>
              <a:t>CEFSharp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</a:t>
            </a:fld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7018B6-5C5D-4A68-8648-D1878DA05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476123"/>
              </p:ext>
            </p:extLst>
          </p:nvPr>
        </p:nvGraphicFramePr>
        <p:xfrm>
          <a:off x="933789" y="2444113"/>
          <a:ext cx="3645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Lifecycle and version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 JS and V8 Extensions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Inter-process 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Headless/offscreen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 level hooks/events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22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Could be topmost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19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Rendering as in Chrome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85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is open sourced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1637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93FC58-CA3E-44C6-84BB-7217F99DB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217364"/>
              </p:ext>
            </p:extLst>
          </p:nvPr>
        </p:nvGraphicFramePr>
        <p:xfrm>
          <a:off x="4578789" y="2447956"/>
          <a:ext cx="3645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(~100mb)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flash support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MP4/MP3 support by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0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66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173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1DC01A-995D-4940-8414-F68FE949143E}"/>
              </a:ext>
            </a:extLst>
          </p:cNvPr>
          <p:cNvSpPr txBox="1"/>
          <p:nvPr/>
        </p:nvSpPr>
        <p:spPr>
          <a:xfrm>
            <a:off x="444182" y="1858674"/>
            <a:ext cx="818685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 err="1">
                <a:solidFill>
                  <a:srgbClr val="3F3F3F"/>
                </a:solidFill>
              </a:rPr>
              <a:t>CEFSharp</a:t>
            </a:r>
            <a:r>
              <a:rPr lang="en-US" dirty="0">
                <a:solidFill>
                  <a:srgbClr val="3F3F3F"/>
                </a:solidFill>
              </a:rPr>
              <a:t> – C#/C++ wrapper of native CEF (Chromium embedded framework)</a:t>
            </a:r>
          </a:p>
        </p:txBody>
      </p:sp>
    </p:spTree>
    <p:extLst>
      <p:ext uri="{BB962C8B-B14F-4D97-AF65-F5344CB8AC3E}">
        <p14:creationId xmlns:p14="http://schemas.microsoft.com/office/powerpoint/2010/main" val="3251098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F70793-72CC-4BF1-AD55-55EEAF53FD1F}"/>
              </a:ext>
            </a:extLst>
          </p:cNvPr>
          <p:cNvSpPr/>
          <p:nvPr/>
        </p:nvSpPr>
        <p:spPr bwMode="auto">
          <a:xfrm>
            <a:off x="0" y="3440926"/>
            <a:ext cx="9144000" cy="34289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9" name="Rubrik 2">
            <a:extLst>
              <a:ext uri="{FF2B5EF4-FFF2-40B4-BE49-F238E27FC236}">
                <a16:creationId xmlns:a16="http://schemas.microsoft.com/office/drawing/2014/main" id="{CF14C5E3-A25F-43B2-8CBF-2180A54406DD}"/>
              </a:ext>
            </a:extLst>
          </p:cNvPr>
          <p:cNvSpPr txBox="1">
            <a:spLocks/>
          </p:cNvSpPr>
          <p:nvPr/>
        </p:nvSpPr>
        <p:spPr>
          <a:xfrm>
            <a:off x="463016" y="3703657"/>
            <a:ext cx="8187271" cy="6253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Intro</a:t>
            </a:r>
          </a:p>
        </p:txBody>
      </p:sp>
      <p:sp>
        <p:nvSpPr>
          <p:cNvPr id="10" name="Platshållare för text 3">
            <a:extLst>
              <a:ext uri="{FF2B5EF4-FFF2-40B4-BE49-F238E27FC236}">
                <a16:creationId xmlns:a16="http://schemas.microsoft.com/office/drawing/2014/main" id="{D1330732-7929-4042-AE77-98C2027F989E}"/>
              </a:ext>
            </a:extLst>
          </p:cNvPr>
          <p:cNvSpPr txBox="1">
            <a:spLocks/>
          </p:cNvSpPr>
          <p:nvPr/>
        </p:nvSpPr>
        <p:spPr>
          <a:xfrm>
            <a:off x="470904" y="4284000"/>
            <a:ext cx="8179383" cy="6064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Tx/>
              <a:buNone/>
              <a:defRPr sz="1600" i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F3F3F"/>
                </a:solidFill>
              </a:rPr>
              <a:t>Short introduction to “</a:t>
            </a:r>
            <a:r>
              <a:rPr lang="en-US" dirty="0" err="1">
                <a:solidFill>
                  <a:srgbClr val="3F3F3F"/>
                </a:solidFill>
              </a:rPr>
              <a:t>Tobii</a:t>
            </a:r>
            <a:r>
              <a:rPr lang="en-US" dirty="0">
                <a:solidFill>
                  <a:srgbClr val="3F3F3F"/>
                </a:solidFill>
              </a:rPr>
              <a:t> Pro Lab” and Web Stimuli</a:t>
            </a:r>
          </a:p>
        </p:txBody>
      </p:sp>
    </p:spTree>
    <p:extLst>
      <p:ext uri="{BB962C8B-B14F-4D97-AF65-F5344CB8AC3E}">
        <p14:creationId xmlns:p14="http://schemas.microsoft.com/office/powerpoint/2010/main" val="48550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</a:t>
            </a:r>
            <a:br>
              <a:rPr lang="en-US" dirty="0"/>
            </a:br>
            <a:r>
              <a:rPr lang="en-US" dirty="0"/>
              <a:t>Title bold (36p)</a:t>
            </a:r>
          </a:p>
        </p:txBody>
      </p:sp>
      <p:sp>
        <p:nvSpPr>
          <p:cNvPr id="7" name="Underrubrik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 (22p)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Title (16p)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34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page bold (36p)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F3F3F"/>
                </a:solidFill>
              </a:rPr>
              <a:t>Subtitle describing content</a:t>
            </a:r>
            <a:br>
              <a:rPr lang="en-US" dirty="0">
                <a:solidFill>
                  <a:srgbClr val="3F3F3F"/>
                </a:solidFill>
              </a:rPr>
            </a:br>
            <a:r>
              <a:rPr lang="en-US" dirty="0">
                <a:solidFill>
                  <a:srgbClr val="3F3F3F"/>
                </a:solidFill>
              </a:rPr>
              <a:t>(22)</a:t>
            </a:r>
          </a:p>
        </p:txBody>
      </p:sp>
    </p:spTree>
    <p:extLst>
      <p:ext uri="{BB962C8B-B14F-4D97-AF65-F5344CB8AC3E}">
        <p14:creationId xmlns:p14="http://schemas.microsoft.com/office/powerpoint/2010/main" val="4088419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(30p)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  <a:p>
            <a:pPr lvl="2"/>
            <a:r>
              <a:rPr lang="en-US" dirty="0"/>
              <a:t>Third level (14p)</a:t>
            </a:r>
          </a:p>
        </p:txBody>
      </p:sp>
      <p:sp>
        <p:nvSpPr>
          <p:cNvPr id="2" name="Rektangel 1"/>
          <p:cNvSpPr/>
          <p:nvPr/>
        </p:nvSpPr>
        <p:spPr bwMode="auto">
          <a:xfrm>
            <a:off x="1512000" y="2979000"/>
            <a:ext cx="1305000" cy="1305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8" name="textruta 7"/>
          <p:cNvSpPr txBox="1"/>
          <p:nvPr/>
        </p:nvSpPr>
        <p:spPr>
          <a:xfrm>
            <a:off x="2817000" y="3315393"/>
            <a:ext cx="2903359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Shapes in light grey with </a:t>
            </a:r>
            <a:br>
              <a:rPr lang="en-US" dirty="0">
                <a:solidFill>
                  <a:srgbClr val="3F3F3F"/>
                </a:solidFill>
              </a:rPr>
            </a:br>
            <a:r>
              <a:rPr lang="en-US" dirty="0">
                <a:solidFill>
                  <a:srgbClr val="3F3F3F"/>
                </a:solidFill>
              </a:rPr>
              <a:t>dark blue thin border (¼ p)</a:t>
            </a:r>
          </a:p>
        </p:txBody>
      </p:sp>
      <p:sp>
        <p:nvSpPr>
          <p:cNvPr id="9" name="Ellips 8"/>
          <p:cNvSpPr/>
          <p:nvPr/>
        </p:nvSpPr>
        <p:spPr bwMode="auto">
          <a:xfrm>
            <a:off x="5835207" y="2963921"/>
            <a:ext cx="1395000" cy="1395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3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Eye tracking software designed for</a:t>
            </a:r>
          </a:p>
          <a:p>
            <a:pPr lvl="1"/>
            <a:r>
              <a:rPr lang="en-US" dirty="0"/>
              <a:t>Conducting experimental research with </a:t>
            </a:r>
            <a:r>
              <a:rPr lang="en-US" dirty="0" err="1"/>
              <a:t>Tobii</a:t>
            </a:r>
            <a:r>
              <a:rPr lang="en-US" dirty="0"/>
              <a:t> Pro hardware </a:t>
            </a:r>
          </a:p>
          <a:p>
            <a:pPr lvl="1"/>
            <a:r>
              <a:rPr lang="en-US" dirty="0"/>
              <a:t>Provide powerful analytics and visualization</a:t>
            </a:r>
          </a:p>
          <a:p>
            <a:pPr lvl="1"/>
            <a:r>
              <a:rPr lang="en-US" dirty="0"/>
              <a:t>Integration with third-party devices and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4752B-BACA-4E2F-8B64-539E10EB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8" y="2619000"/>
            <a:ext cx="702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04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</a:t>
            </a:r>
            <a:r>
              <a:rPr lang="en-US" dirty="0" err="1"/>
              <a:t>Tobii</a:t>
            </a:r>
            <a:r>
              <a:rPr lang="en-US" dirty="0"/>
              <a:t> Pro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29996" y="1899000"/>
            <a:ext cx="898072" cy="898072"/>
          </a:xfrm>
          <a:prstGeom prst="ellipse">
            <a:avLst/>
          </a:prstGeom>
          <a:solidFill>
            <a:srgbClr val="90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144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182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225</a:t>
            </a:r>
          </a:p>
        </p:txBody>
      </p:sp>
      <p:sp>
        <p:nvSpPr>
          <p:cNvPr id="7" name="Oval 21"/>
          <p:cNvSpPr/>
          <p:nvPr/>
        </p:nvSpPr>
        <p:spPr>
          <a:xfrm>
            <a:off x="3296688" y="1899000"/>
            <a:ext cx="898072" cy="898072"/>
          </a:xfrm>
          <a:prstGeom prst="ellipse">
            <a:avLst/>
          </a:prstGeom>
          <a:solidFill>
            <a:srgbClr val="FDD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tx2"/>
                </a:solidFill>
              </a:rPr>
              <a:t>R 253</a:t>
            </a:r>
          </a:p>
          <a:p>
            <a:pPr lvl="0"/>
            <a:r>
              <a:rPr lang="en-US" sz="1200" dirty="0">
                <a:solidFill>
                  <a:schemeClr val="tx2"/>
                </a:solidFill>
              </a:rPr>
              <a:t>G 217</a:t>
            </a:r>
          </a:p>
          <a:p>
            <a:pPr lvl="0"/>
            <a:r>
              <a:rPr lang="en-US" sz="1200" dirty="0">
                <a:solidFill>
                  <a:schemeClr val="tx2"/>
                </a:solidFill>
              </a:rPr>
              <a:t>B 179</a:t>
            </a:r>
          </a:p>
        </p:txBody>
      </p:sp>
      <p:sp>
        <p:nvSpPr>
          <p:cNvPr id="9" name="Oval 23"/>
          <p:cNvSpPr/>
          <p:nvPr/>
        </p:nvSpPr>
        <p:spPr>
          <a:xfrm>
            <a:off x="2314344" y="1899000"/>
            <a:ext cx="898072" cy="898072"/>
          </a:xfrm>
          <a:prstGeom prst="ellipse">
            <a:avLst/>
          </a:prstGeom>
          <a:solidFill>
            <a:srgbClr val="EE4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238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70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59</a:t>
            </a:r>
          </a:p>
        </p:txBody>
      </p:sp>
      <p:sp>
        <p:nvSpPr>
          <p:cNvPr id="11" name="Oval 25"/>
          <p:cNvSpPr/>
          <p:nvPr/>
        </p:nvSpPr>
        <p:spPr>
          <a:xfrm>
            <a:off x="1332000" y="1899000"/>
            <a:ext cx="898072" cy="898072"/>
          </a:xfrm>
          <a:prstGeom prst="ellipse">
            <a:avLst/>
          </a:prstGeom>
          <a:solidFill>
            <a:srgbClr val="F3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R 243</a:t>
            </a:r>
          </a:p>
          <a:p>
            <a:r>
              <a:rPr lang="en-US" sz="1200" dirty="0"/>
              <a:t>G 117</a:t>
            </a:r>
          </a:p>
          <a:p>
            <a:r>
              <a:rPr lang="en-US" sz="1200" dirty="0"/>
              <a:t>B 0</a:t>
            </a:r>
          </a:p>
        </p:txBody>
      </p:sp>
      <p:cxnSp>
        <p:nvCxnSpPr>
          <p:cNvPr id="13" name="Straight Connector 15"/>
          <p:cNvCxnSpPr/>
          <p:nvPr/>
        </p:nvCxnSpPr>
        <p:spPr>
          <a:xfrm>
            <a:off x="1332000" y="1709057"/>
            <a:ext cx="2862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1"/>
          <p:nvPr/>
        </p:nvSpPr>
        <p:spPr>
          <a:xfrm>
            <a:off x="2342991" y="1349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Primary</a:t>
            </a:r>
          </a:p>
        </p:txBody>
      </p:sp>
      <p:sp>
        <p:nvSpPr>
          <p:cNvPr id="16" name="TextBox 30"/>
          <p:cNvSpPr txBox="1"/>
          <p:nvPr/>
        </p:nvSpPr>
        <p:spPr>
          <a:xfrm>
            <a:off x="5321694" y="13451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Secondary</a:t>
            </a:r>
          </a:p>
        </p:txBody>
      </p:sp>
      <p:sp>
        <p:nvSpPr>
          <p:cNvPr id="17" name="Oval 36"/>
          <p:cNvSpPr/>
          <p:nvPr/>
        </p:nvSpPr>
        <p:spPr>
          <a:xfrm>
            <a:off x="5347652" y="1909942"/>
            <a:ext cx="898072" cy="898072"/>
          </a:xfrm>
          <a:prstGeom prst="ellipse">
            <a:avLst/>
          </a:prstGeom>
          <a:solidFill>
            <a:srgbClr val="41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65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64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66</a:t>
            </a:r>
          </a:p>
        </p:txBody>
      </p:sp>
      <p:sp>
        <p:nvSpPr>
          <p:cNvPr id="19" name="Oval 42"/>
          <p:cNvSpPr/>
          <p:nvPr/>
        </p:nvSpPr>
        <p:spPr>
          <a:xfrm>
            <a:off x="4365216" y="1907164"/>
            <a:ext cx="898072" cy="898072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179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179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179</a:t>
            </a:r>
          </a:p>
        </p:txBody>
      </p:sp>
      <p:cxnSp>
        <p:nvCxnSpPr>
          <p:cNvPr id="24" name="Straight Connector 15"/>
          <p:cNvCxnSpPr/>
          <p:nvPr/>
        </p:nvCxnSpPr>
        <p:spPr>
          <a:xfrm>
            <a:off x="4347160" y="1704712"/>
            <a:ext cx="2862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"/>
          <p:cNvSpPr/>
          <p:nvPr/>
        </p:nvSpPr>
        <p:spPr>
          <a:xfrm>
            <a:off x="1338581" y="3911640"/>
            <a:ext cx="898072" cy="898072"/>
          </a:xfrm>
          <a:prstGeom prst="ellipse">
            <a:avLst/>
          </a:prstGeom>
          <a:solidFill>
            <a:srgbClr val="86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134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185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255</a:t>
            </a:r>
          </a:p>
        </p:txBody>
      </p:sp>
      <p:sp>
        <p:nvSpPr>
          <p:cNvPr id="26" name="Oval 4"/>
          <p:cNvSpPr/>
          <p:nvPr/>
        </p:nvSpPr>
        <p:spPr>
          <a:xfrm>
            <a:off x="2314344" y="3911640"/>
            <a:ext cx="898072" cy="898072"/>
          </a:xfrm>
          <a:prstGeom prst="ellipse">
            <a:avLst/>
          </a:prstGeom>
          <a:solidFill>
            <a:srgbClr val="4D5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77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83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215</a:t>
            </a:r>
          </a:p>
        </p:txBody>
      </p:sp>
      <p:sp>
        <p:nvSpPr>
          <p:cNvPr id="27" name="TextBox 30"/>
          <p:cNvSpPr txBox="1"/>
          <p:nvPr/>
        </p:nvSpPr>
        <p:spPr>
          <a:xfrm>
            <a:off x="1663421" y="3361109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Hyperlink</a:t>
            </a:r>
          </a:p>
        </p:txBody>
      </p:sp>
      <p:cxnSp>
        <p:nvCxnSpPr>
          <p:cNvPr id="28" name="Straight Connector 15"/>
          <p:cNvCxnSpPr/>
          <p:nvPr/>
        </p:nvCxnSpPr>
        <p:spPr>
          <a:xfrm>
            <a:off x="1338581" y="3715890"/>
            <a:ext cx="18738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ruta 31"/>
          <p:cNvSpPr txBox="1"/>
          <p:nvPr/>
        </p:nvSpPr>
        <p:spPr>
          <a:xfrm>
            <a:off x="5067000" y="3834000"/>
            <a:ext cx="1749197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Text object in</a:t>
            </a:r>
            <a:br>
              <a:rPr lang="en-US" dirty="0">
                <a:solidFill>
                  <a:srgbClr val="3F3F3F"/>
                </a:solidFill>
              </a:rPr>
            </a:br>
            <a:r>
              <a:rPr lang="en-US" dirty="0">
                <a:solidFill>
                  <a:srgbClr val="3F3F3F"/>
                </a:solidFill>
              </a:rPr>
              <a:t>dark grey (18p)</a:t>
            </a:r>
          </a:p>
        </p:txBody>
      </p:sp>
    </p:spTree>
    <p:extLst>
      <p:ext uri="{BB962C8B-B14F-4D97-AF65-F5344CB8AC3E}">
        <p14:creationId xmlns:p14="http://schemas.microsoft.com/office/powerpoint/2010/main" val="2846403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56</a:t>
            </a:fld>
            <a:endParaRPr lang="en-US" noProof="0" dirty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 (20p)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 definitions</a:t>
            </a:r>
          </a:p>
          <a:p>
            <a:pPr lvl="1"/>
            <a:r>
              <a:rPr lang="en-US" dirty="0"/>
              <a:t>Event types and events</a:t>
            </a:r>
          </a:p>
          <a:p>
            <a:pPr lvl="1"/>
            <a:r>
              <a:rPr lang="en-US" dirty="0"/>
              <a:t>TOI and intervals</a:t>
            </a:r>
          </a:p>
          <a:p>
            <a:pPr lvl="1"/>
            <a:r>
              <a:rPr lang="en-US" dirty="0"/>
              <a:t>AOI and visits</a:t>
            </a:r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Web/UX research definitions</a:t>
            </a:r>
          </a:p>
          <a:p>
            <a:pPr lvl="1"/>
            <a:r>
              <a:rPr lang="en-US" dirty="0"/>
              <a:t>Viewport</a:t>
            </a:r>
          </a:p>
          <a:p>
            <a:pPr lvl="1"/>
            <a:r>
              <a:rPr lang="en-US" dirty="0"/>
              <a:t>Page</a:t>
            </a:r>
          </a:p>
          <a:p>
            <a:pPr lvl="1"/>
            <a:r>
              <a:rPr lang="en-US" dirty="0"/>
              <a:t>Fixes/sticky elements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hlinkClick r:id="rId2"/>
            </a:endParaRPr>
          </a:p>
          <a:p>
            <a:pPr marL="0" indent="0">
              <a:buNone/>
            </a:pPr>
            <a:endParaRPr lang="en-US" sz="1600" dirty="0">
              <a:hlinkClick r:id="rId2"/>
            </a:endParaRP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Read more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0451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 (20p)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  <a:p>
            <a:pPr lvl="2"/>
            <a:r>
              <a:rPr lang="en-US" dirty="0"/>
              <a:t>Third level (14p)</a:t>
            </a:r>
          </a:p>
        </p:txBody>
      </p:sp>
    </p:spTree>
    <p:extLst>
      <p:ext uri="{BB962C8B-B14F-4D97-AF65-F5344CB8AC3E}">
        <p14:creationId xmlns:p14="http://schemas.microsoft.com/office/powerpoint/2010/main" val="3525673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content (30p)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</p:txBody>
      </p:sp>
      <p:sp>
        <p:nvSpPr>
          <p:cNvPr id="8" name="Platshållare för innehåll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781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and graph on right side (30p)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Text (22p)</a:t>
            </a:r>
          </a:p>
          <a:p>
            <a:pPr lvl="1"/>
            <a:r>
              <a:rPr lang="en-US"/>
              <a:t>Second level (16p)</a:t>
            </a:r>
            <a:endParaRPr lang="en-US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/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7018B6-5C5D-4A68-8648-D1878DA05DB0}"/>
              </a:ext>
            </a:extLst>
          </p:cNvPr>
          <p:cNvGraphicFramePr>
            <a:graphicFrameLocks noGrp="1"/>
          </p:cNvGraphicFramePr>
          <p:nvPr/>
        </p:nvGraphicFramePr>
        <p:xfrm>
          <a:off x="3580948" y="21690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0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81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5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 definitions</a:t>
            </a:r>
          </a:p>
          <a:p>
            <a:pPr lvl="1"/>
            <a:r>
              <a:rPr lang="en-US" dirty="0"/>
              <a:t>Event types and events</a:t>
            </a:r>
          </a:p>
          <a:p>
            <a:pPr lvl="1"/>
            <a:r>
              <a:rPr lang="en-US" dirty="0"/>
              <a:t>TOI and intervals</a:t>
            </a:r>
          </a:p>
          <a:p>
            <a:pPr lvl="1"/>
            <a:r>
              <a:rPr lang="en-US" dirty="0"/>
              <a:t>AOI and visits</a:t>
            </a:r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Web/UX research definitions</a:t>
            </a:r>
          </a:p>
          <a:p>
            <a:pPr lvl="1"/>
            <a:r>
              <a:rPr lang="en-US" dirty="0"/>
              <a:t>Page</a:t>
            </a:r>
          </a:p>
          <a:p>
            <a:pPr lvl="1"/>
            <a:r>
              <a:rPr lang="en-US" dirty="0"/>
              <a:t>Fixes/sticky elements</a:t>
            </a:r>
          </a:p>
          <a:p>
            <a:pPr lvl="1"/>
            <a:r>
              <a:rPr lang="en-US" dirty="0"/>
              <a:t>Viewport</a:t>
            </a:r>
          </a:p>
          <a:p>
            <a:pPr marL="31908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hlinkClick r:id="rId2"/>
            </a:endParaRPr>
          </a:p>
          <a:p>
            <a:pPr marL="0" indent="0">
              <a:buNone/>
            </a:pPr>
            <a:endParaRPr lang="en-US" sz="1600" dirty="0">
              <a:hlinkClick r:id="rId2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E64722-C9D4-4F09-B277-ED090D5941E7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000" y="13755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3B487F-B429-41E7-9B96-8A374F06942B}"/>
              </a:ext>
            </a:extLst>
          </p:cNvPr>
          <p:cNvSpPr txBox="1"/>
          <p:nvPr/>
        </p:nvSpPr>
        <p:spPr>
          <a:xfrm>
            <a:off x="6447000" y="3368403"/>
            <a:ext cx="1395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  <a:hlinkClick r:id="rId2"/>
              </a:rPr>
              <a:t> Read more</a:t>
            </a:r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79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two columns (30p)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bold (22p)</a:t>
            </a:r>
          </a:p>
        </p:txBody>
      </p:sp>
      <p:sp>
        <p:nvSpPr>
          <p:cNvPr id="21" name="Platshållare för innehåll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Subtitle bold (22p)</a:t>
            </a:r>
          </a:p>
        </p:txBody>
      </p:sp>
      <p:sp>
        <p:nvSpPr>
          <p:cNvPr id="22" name="Platshållare för innehåll 2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6994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text – two columns (30p)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bold (18p)</a:t>
            </a:r>
          </a:p>
        </p:txBody>
      </p:sp>
      <p:sp>
        <p:nvSpPr>
          <p:cNvPr id="10" name="Platshållare för innehåll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Body text (14p)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Subtitle bold (18p)</a:t>
            </a:r>
          </a:p>
        </p:txBody>
      </p:sp>
      <p:sp>
        <p:nvSpPr>
          <p:cNvPr id="12" name="Platshållare för innehåll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Body text (14p)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Subtitle (20p)</a:t>
            </a:r>
          </a:p>
        </p:txBody>
      </p:sp>
    </p:spTree>
    <p:extLst>
      <p:ext uri="{BB962C8B-B14F-4D97-AF65-F5344CB8AC3E}">
        <p14:creationId xmlns:p14="http://schemas.microsoft.com/office/powerpoint/2010/main" val="3203597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64306" y="3718077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Still loading</a:t>
            </a:r>
          </a:p>
        </p:txBody>
      </p:sp>
      <p:sp>
        <p:nvSpPr>
          <p:cNvPr id="264" name="TextBox 181">
            <a:extLst>
              <a:ext uri="{FF2B5EF4-FFF2-40B4-BE49-F238E27FC236}">
                <a16:creationId xmlns:a16="http://schemas.microsoft.com/office/drawing/2014/main" id="{6A4A9785-012F-4E54-A644-317740DDB7FD}"/>
              </a:ext>
            </a:extLst>
          </p:cNvPr>
          <p:cNvSpPr txBox="1"/>
          <p:nvPr/>
        </p:nvSpPr>
        <p:spPr>
          <a:xfrm>
            <a:off x="7472875" y="3807579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endParaRPr lang="sv-SE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ts val="1000"/>
              </a:lnSpc>
            </a:pPr>
            <a:r>
              <a:rPr lang="sv-SE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Jag är trött på att vänta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416182" y="383909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 title="Callout Line">
            <a:extLst>
              <a:ext uri="{FF2B5EF4-FFF2-40B4-BE49-F238E27FC236}">
                <a16:creationId xmlns:a16="http://schemas.microsoft.com/office/drawing/2014/main" id="{05165C2B-1EB6-4FFB-A510-1FA096ED0CBD}"/>
              </a:ext>
            </a:extLst>
          </p:cNvPr>
          <p:cNvCxnSpPr>
            <a:cxnSpLocks/>
          </p:cNvCxnSpPr>
          <p:nvPr/>
        </p:nvCxnSpPr>
        <p:spPr>
          <a:xfrm flipH="1">
            <a:off x="6980232" y="5301095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180">
            <a:extLst>
              <a:ext uri="{FF2B5EF4-FFF2-40B4-BE49-F238E27FC236}">
                <a16:creationId xmlns:a16="http://schemas.microsoft.com/office/drawing/2014/main" id="{74CBE555-4E96-4077-8FBD-15D77F2680D8}"/>
              </a:ext>
            </a:extLst>
          </p:cNvPr>
          <p:cNvSpPr txBox="1"/>
          <p:nvPr/>
        </p:nvSpPr>
        <p:spPr>
          <a:xfrm>
            <a:off x="5902528" y="520397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Finally  loaded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22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9362E4F7-76DA-49C1-9D57-BAE790EFC8D7}"/>
              </a:ext>
            </a:extLst>
          </p:cNvPr>
          <p:cNvSpPr txBox="1">
            <a:spLocks/>
          </p:cNvSpPr>
          <p:nvPr/>
        </p:nvSpPr>
        <p:spPr>
          <a:xfrm>
            <a:off x="463296" y="1375593"/>
            <a:ext cx="8186991" cy="4784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Viewport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7B7CB9-7599-4A57-B358-EDD642909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00" y="1973648"/>
            <a:ext cx="1170000" cy="38017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FDAE70-8763-48C6-80E7-091992CCE1C6}"/>
              </a:ext>
            </a:extLst>
          </p:cNvPr>
          <p:cNvSpPr txBox="1"/>
          <p:nvPr/>
        </p:nvSpPr>
        <p:spPr>
          <a:xfrm>
            <a:off x="5450249" y="3031784"/>
            <a:ext cx="160813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Full page size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8E3E4B-128B-4D68-B354-03B5454ACDCE}"/>
              </a:ext>
            </a:extLst>
          </p:cNvPr>
          <p:cNvCxnSpPr/>
          <p:nvPr/>
        </p:nvCxnSpPr>
        <p:spPr>
          <a:xfrm>
            <a:off x="3672000" y="2714503"/>
            <a:ext cx="0" cy="9427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33E964-3842-4977-B527-81767EA040B9}"/>
              </a:ext>
            </a:extLst>
          </p:cNvPr>
          <p:cNvCxnSpPr/>
          <p:nvPr/>
        </p:nvCxnSpPr>
        <p:spPr>
          <a:xfrm>
            <a:off x="5427000" y="1973648"/>
            <a:ext cx="0" cy="3710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94086-FE99-4B0C-85E9-8E23CAB84B17}"/>
              </a:ext>
            </a:extLst>
          </p:cNvPr>
          <p:cNvSpPr txBox="1"/>
          <p:nvPr/>
        </p:nvSpPr>
        <p:spPr>
          <a:xfrm>
            <a:off x="2548822" y="3008143"/>
            <a:ext cx="1078180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Viewport</a:t>
            </a:r>
          </a:p>
        </p:txBody>
      </p:sp>
    </p:spTree>
    <p:extLst>
      <p:ext uri="{BB962C8B-B14F-4D97-AF65-F5344CB8AC3E}">
        <p14:creationId xmlns:p14="http://schemas.microsoft.com/office/powerpoint/2010/main" val="250237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Difference between event types and events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8</a:t>
            </a:fld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7018B6-5C5D-4A68-8648-D1878DA05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8105"/>
              </p:ext>
            </p:extLst>
          </p:nvPr>
        </p:nvGraphicFramePr>
        <p:xfrm>
          <a:off x="650690" y="1989000"/>
          <a:ext cx="3645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Events (instances)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the page (Google.com)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Close the page (Google.com)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the page (Tobii.com)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0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66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Close the page (Tobii.com)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Stop the recording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817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336AF7-1A69-434D-89F9-CAB80AA57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71986"/>
              </p:ext>
            </p:extLst>
          </p:nvPr>
        </p:nvGraphicFramePr>
        <p:xfrm>
          <a:off x="5005287" y="2408121"/>
          <a:ext cx="3645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 types (sets)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the page (Google.com)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Close the page (Google.com)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the page (Tobii.com)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0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Close the page (Tobii.com)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Stop the recording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81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98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B7AF5-D4B9-4B06-8D8E-7889DA04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49" y="2156764"/>
            <a:ext cx="9144000" cy="3493294"/>
          </a:xfrm>
          <a:prstGeom prst="rect">
            <a:avLst/>
          </a:prstGeom>
        </p:spPr>
      </p:pic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E9C7D69D-A45D-4074-9D6D-8415FB55B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Difference between Time of Interest and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6049B-2D89-4215-9670-D7C71A77343A}"/>
              </a:ext>
            </a:extLst>
          </p:cNvPr>
          <p:cNvSpPr txBox="1"/>
          <p:nvPr/>
        </p:nvSpPr>
        <p:spPr>
          <a:xfrm>
            <a:off x="7156645" y="5757773"/>
            <a:ext cx="1524776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100" dirty="0">
                <a:solidFill>
                  <a:srgbClr val="3F3F3F"/>
                </a:solidFill>
              </a:rPr>
              <a:t>Source: </a:t>
            </a:r>
            <a:r>
              <a:rPr lang="en-US" sz="1100" dirty="0">
                <a:solidFill>
                  <a:srgbClr val="3F3F3F"/>
                </a:solidFill>
                <a:hlinkClick r:id="rId3"/>
              </a:rPr>
              <a:t>Tobiipro.com</a:t>
            </a:r>
            <a:endParaRPr lang="en-US" sz="11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26823"/>
      </p:ext>
    </p:extLst>
  </p:cSld>
  <p:clrMapOvr>
    <a:masterClrMapping/>
  </p:clrMapOvr>
</p:sld>
</file>

<file path=ppt/theme/theme1.xml><?xml version="1.0" encoding="utf-8"?>
<a:theme xmlns:a="http://schemas.openxmlformats.org/drawingml/2006/main" name="1_Tobii Corporate Template">
  <a:themeElements>
    <a:clrScheme name="Tobii Pro">
      <a:dk1>
        <a:srgbClr val="0E103E"/>
      </a:dk1>
      <a:lt1>
        <a:sysClr val="window" lastClr="FFFFFF"/>
      </a:lt1>
      <a:dk2>
        <a:srgbClr val="5F5F5F"/>
      </a:dk2>
      <a:lt2>
        <a:srgbClr val="BABABA"/>
      </a:lt2>
      <a:accent1>
        <a:srgbClr val="F37500"/>
      </a:accent1>
      <a:accent2>
        <a:srgbClr val="EE463B"/>
      </a:accent2>
      <a:accent3>
        <a:srgbClr val="FDD9B3"/>
      </a:accent3>
      <a:accent4>
        <a:srgbClr val="B3B3B3"/>
      </a:accent4>
      <a:accent5>
        <a:srgbClr val="414042"/>
      </a:accent5>
      <a:accent6>
        <a:srgbClr val="90B6E1"/>
      </a:accent6>
      <a:hlink>
        <a:srgbClr val="86B9FF"/>
      </a:hlink>
      <a:folHlink>
        <a:srgbClr val="4D53D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2">
            <a:lumMod val="20000"/>
            <a:lumOff val="80000"/>
          </a:schemeClr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ctr" anchorCtr="0" compatLnSpc="1">
        <a:prstTxWarp prst="textNoShape">
          <a:avLst/>
        </a:prstTxWarp>
      </a:bodyPr>
      <a:lstStyle>
        <a:defPPr algn="ctr">
          <a:lnSpc>
            <a:spcPct val="95000"/>
          </a:lnSpc>
          <a:spcBef>
            <a:spcPts val="1200"/>
          </a:spcBef>
          <a:buClr>
            <a:srgbClr val="004990"/>
          </a:buClr>
          <a:buSzPct val="110000"/>
          <a:defRPr sz="2000" dirty="0" smtClean="0">
            <a:solidFill>
              <a:srgbClr val="4D4D4D"/>
            </a:solidFill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5000"/>
          </a:lnSpc>
          <a:spcBef>
            <a:spcPts val="900"/>
          </a:spcBef>
          <a:spcAft>
            <a:spcPts val="600"/>
          </a:spcAft>
          <a:defRPr dirty="0" smtClean="0">
            <a:solidFill>
              <a:srgbClr val="3F3F3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obii_Template_4x3 - åsa 18 dec -14" id="{71E0DD56-C80C-4A1E-8C9C-258C2971FF93}" vid="{E6379821-8D9D-49A7-AFBB-A0AC86F42489}"/>
    </a:ext>
  </a:extLst>
</a:theme>
</file>

<file path=ppt/theme/theme2.xml><?xml version="1.0" encoding="utf-8"?>
<a:theme xmlns:a="http://schemas.openxmlformats.org/drawingml/2006/main" name="Office-tema">
  <a:themeElements>
    <a:clrScheme name="Tobii Pro">
      <a:dk1>
        <a:srgbClr val="0E103E"/>
      </a:dk1>
      <a:lt1>
        <a:sysClr val="window" lastClr="FFFFFF"/>
      </a:lt1>
      <a:dk2>
        <a:srgbClr val="5F5F5F"/>
      </a:dk2>
      <a:lt2>
        <a:srgbClr val="BABABA"/>
      </a:lt2>
      <a:accent1>
        <a:srgbClr val="F37500"/>
      </a:accent1>
      <a:accent2>
        <a:srgbClr val="EE463B"/>
      </a:accent2>
      <a:accent3>
        <a:srgbClr val="FDD9B3"/>
      </a:accent3>
      <a:accent4>
        <a:srgbClr val="B3B3B3"/>
      </a:accent4>
      <a:accent5>
        <a:srgbClr val="414042"/>
      </a:accent5>
      <a:accent6>
        <a:srgbClr val="90B6E1"/>
      </a:accent6>
      <a:hlink>
        <a:srgbClr val="86B9FF"/>
      </a:hlink>
      <a:folHlink>
        <a:srgbClr val="4D53D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Elekta sep 2014">
      <a:dk1>
        <a:srgbClr val="3F3F3F"/>
      </a:dk1>
      <a:lt1>
        <a:sysClr val="window" lastClr="FFFFFF"/>
      </a:lt1>
      <a:dk2>
        <a:srgbClr val="6D6E71"/>
      </a:dk2>
      <a:lt2>
        <a:srgbClr val="BABABA"/>
      </a:lt2>
      <a:accent1>
        <a:srgbClr val="009FE3"/>
      </a:accent1>
      <a:accent2>
        <a:srgbClr val="044D8F"/>
      </a:accent2>
      <a:accent3>
        <a:srgbClr val="F3912D"/>
      </a:accent3>
      <a:accent4>
        <a:srgbClr val="00A594"/>
      </a:accent4>
      <a:accent5>
        <a:srgbClr val="C3DF1B"/>
      </a:accent5>
      <a:accent6>
        <a:srgbClr val="D2D2D4"/>
      </a:accent6>
      <a:hlink>
        <a:srgbClr val="009FE3"/>
      </a:hlink>
      <a:folHlink>
        <a:srgbClr val="00A39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EF8F73-43EB-45D8-B1CC-8BC61D6E2F37}">
  <we:reference id="5dfe852d-2c42-4b3a-a2a0-df25e73584ce" version="1.0.0.1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13214</TotalTime>
  <Words>1917</Words>
  <Application>Microsoft Office PowerPoint</Application>
  <PresentationFormat>On-screen Show (4:3)</PresentationFormat>
  <Paragraphs>583</Paragraphs>
  <Slides>62</Slides>
  <Notes>1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Wingdings</vt:lpstr>
      <vt:lpstr>1_Tobii Corporate Template</vt:lpstr>
      <vt:lpstr>How to bake my web research </vt:lpstr>
      <vt:lpstr>Intro</vt:lpstr>
      <vt:lpstr>Tobii Pro Lab</vt:lpstr>
      <vt:lpstr>Web Stimuli</vt:lpstr>
      <vt:lpstr>Embedded Browser</vt:lpstr>
      <vt:lpstr>Concepts</vt:lpstr>
      <vt:lpstr>Concepts</vt:lpstr>
      <vt:lpstr>Concepts</vt:lpstr>
      <vt:lpstr>Concepts</vt:lpstr>
      <vt:lpstr>Visualizations</vt:lpstr>
      <vt:lpstr>Metrics</vt:lpstr>
      <vt:lpstr>PowerPoint Presentation</vt:lpstr>
      <vt:lpstr>Web events</vt:lpstr>
      <vt:lpstr>Web events</vt:lpstr>
      <vt:lpstr>Web events</vt:lpstr>
      <vt:lpstr>Web events</vt:lpstr>
      <vt:lpstr>Web events</vt:lpstr>
      <vt:lpstr>Web events</vt:lpstr>
      <vt:lpstr>Web events</vt:lpstr>
      <vt:lpstr>Web events</vt:lpstr>
      <vt:lpstr>Web events</vt:lpstr>
      <vt:lpstr>Web Navigation TOI</vt:lpstr>
      <vt:lpstr>Web Navigation TOI</vt:lpstr>
      <vt:lpstr>Naive TOI start</vt:lpstr>
      <vt:lpstr>Naive TOI start</vt:lpstr>
      <vt:lpstr>Naive TOI start</vt:lpstr>
      <vt:lpstr>Web browser as media player</vt:lpstr>
      <vt:lpstr>Weighted approach</vt:lpstr>
      <vt:lpstr>Concepts</vt:lpstr>
      <vt:lpstr>AOI should be drawn on media</vt:lpstr>
      <vt:lpstr>Take screenshot on page load </vt:lpstr>
      <vt:lpstr>Take screenshot before leave the page</vt:lpstr>
      <vt:lpstr>Screenshot making approaches</vt:lpstr>
      <vt:lpstr>Screenshot making approaches</vt:lpstr>
      <vt:lpstr>Pitfalls of browser resizing</vt:lpstr>
      <vt:lpstr>Need to use Problem solving starter pack</vt:lpstr>
      <vt:lpstr>Hey Siri, let’s stitch some screenshot parts</vt:lpstr>
      <vt:lpstr>Translate gaze data</vt:lpstr>
      <vt:lpstr>Applying of screenshot and gaze data</vt:lpstr>
      <vt:lpstr>Challenges</vt:lpstr>
      <vt:lpstr>Tack så mycket</vt:lpstr>
      <vt:lpstr>Rich text - three columns (30p) </vt:lpstr>
      <vt:lpstr>Concepts</vt:lpstr>
      <vt:lpstr>Rich text - three columns (30p) </vt:lpstr>
      <vt:lpstr>PowerPoint Presentation</vt:lpstr>
      <vt:lpstr>PowerPoint Presentation</vt:lpstr>
      <vt:lpstr>PowerPoint Presentation</vt:lpstr>
      <vt:lpstr>Tobii Pro Title bold (36p)</vt:lpstr>
      <vt:lpstr>How to bake my web research </vt:lpstr>
      <vt:lpstr> </vt:lpstr>
      <vt:lpstr>Tobii Pro Title bold (36p)</vt:lpstr>
      <vt:lpstr>Divider page bold (36p)</vt:lpstr>
      <vt:lpstr>Title (30p)</vt:lpstr>
      <vt:lpstr>Tobii Pro Lab</vt:lpstr>
      <vt:lpstr>Colors Tobii Pro</vt:lpstr>
      <vt:lpstr>Terminology</vt:lpstr>
      <vt:lpstr>Terminology</vt:lpstr>
      <vt:lpstr>Two pieces of content (30p)</vt:lpstr>
      <vt:lpstr>Content and graph on right side (30p)</vt:lpstr>
      <vt:lpstr>Compare two columns (30p)</vt:lpstr>
      <vt:lpstr>Rich text – two columns (30p)</vt:lpstr>
      <vt:lpstr>Web events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Tobii Pro Template 4x3</dc:title>
  <dc:creator>åsa</dc:creator>
  <cp:lastModifiedBy>Yevhen Krupin</cp:lastModifiedBy>
  <cp:revision>466</cp:revision>
  <dcterms:created xsi:type="dcterms:W3CDTF">2014-05-13T12:43:24Z</dcterms:created>
  <dcterms:modified xsi:type="dcterms:W3CDTF">2019-09-11T13:30:39Z</dcterms:modified>
</cp:coreProperties>
</file>